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0" r:id="rId3"/>
    <p:sldMasterId id="2147483707" r:id="rId4"/>
    <p:sldMasterId id="2147483737" r:id="rId5"/>
    <p:sldMasterId id="2147483755" r:id="rId6"/>
    <p:sldMasterId id="2147483767" r:id="rId7"/>
    <p:sldMasterId id="2147483784" r:id="rId8"/>
    <p:sldMasterId id="2147483802" r:id="rId9"/>
  </p:sldMasterIdLst>
  <p:sldIdLst>
    <p:sldId id="276" r:id="rId10"/>
    <p:sldId id="256" r:id="rId11"/>
    <p:sldId id="269" r:id="rId12"/>
    <p:sldId id="275" r:id="rId13"/>
    <p:sldId id="260" r:id="rId14"/>
    <p:sldId id="257" r:id="rId15"/>
    <p:sldId id="258" r:id="rId16"/>
    <p:sldId id="263" r:id="rId17"/>
    <p:sldId id="262" r:id="rId18"/>
    <p:sldId id="264" r:id="rId19"/>
    <p:sldId id="266" r:id="rId20"/>
    <p:sldId id="272" r:id="rId21"/>
    <p:sldId id="261" r:id="rId22"/>
    <p:sldId id="273" r:id="rId23"/>
    <p:sldId id="265" r:id="rId24"/>
    <p:sldId id="271"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1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1" d="100"/>
          <a:sy n="91" d="100"/>
        </p:scale>
        <p:origin x="-341"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617894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5795225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2345117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68214484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9328504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0946276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6634721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5EC6A9-EF08-4FB0-BDB8-F7FD76683A5F}" type="datetimeFigureOut">
              <a:rPr lang="en-IN" smtClean="0"/>
              <a:t>14-08-2018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93860175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EC6A9-EF08-4FB0-BDB8-F7FD76683A5F}" type="datetimeFigureOut">
              <a:rPr lang="en-IN" smtClean="0"/>
              <a:t>14-08-2018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53913913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1783579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86283997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526188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26151926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6126580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85453448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3281634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6492223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7040254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6992132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89661427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2558321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859357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846715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6653278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F5EC6A9-EF08-4FB0-BDB8-F7FD76683A5F}" type="datetimeFigureOut">
              <a:rPr lang="en-IN" smtClean="0"/>
              <a:t>14-08-2018</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92736447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0F5EC6A9-EF08-4FB0-BDB8-F7FD76683A5F}" type="datetimeFigureOut">
              <a:rPr lang="en-IN" smtClean="0"/>
              <a:t>14-08-2018</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84940009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0F5EC6A9-EF08-4FB0-BDB8-F7FD76683A5F}" type="datetimeFigureOut">
              <a:rPr lang="en-IN" smtClean="0"/>
              <a:t>14-08-2018</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5919823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3932933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0F5EC6A9-EF08-4FB0-BDB8-F7FD76683A5F}" type="datetimeFigureOut">
              <a:rPr lang="en-IN" smtClean="0"/>
              <a:t>14-08-2018</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52372404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0F5EC6A9-EF08-4FB0-BDB8-F7FD76683A5F}" type="datetimeFigureOut">
              <a:rPr lang="en-IN" smtClean="0"/>
              <a:t>14-08-2018</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9453169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33758181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412585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191595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52166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51099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750589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536784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E7F25C3C-9285-4EC1-A730-992B56B7095A}"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16324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6347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921576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6917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42631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7239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5EC6A9-EF08-4FB0-BDB8-F7FD76683A5F}" type="datetimeFigureOut">
              <a:rPr lang="en-IN" smtClean="0"/>
              <a:t>14-08-2018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F25C3C-9285-4EC1-A730-992B56B7095A}"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08782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EC6A9-EF08-4FB0-BDB8-F7FD76683A5F}" type="datetimeFigureOut">
              <a:rPr lang="en-IN" smtClean="0"/>
              <a:t>14-08-2018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284516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54944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8158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1899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5944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610451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6135107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6390248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239758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88688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0739993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5EC6A9-EF08-4FB0-BDB8-F7FD76683A5F}" type="datetimeFigureOut">
              <a:rPr lang="en-IN" smtClean="0"/>
              <a:t>14-08-2018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454893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EC6A9-EF08-4FB0-BDB8-F7FD76683A5F}" type="datetimeFigureOut">
              <a:rPr lang="en-IN" smtClean="0"/>
              <a:t>14-08-2018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9546765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791907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5059871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377910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11430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2006354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7044560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047473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7781493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0647131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6532377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E7F25C3C-9285-4EC1-A730-992B56B7095A}"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64178080"/>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6101834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E7F25C3C-9285-4EC1-A730-992B56B7095A}"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03620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3414194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489173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369632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5EC6A9-EF08-4FB0-BDB8-F7FD76683A5F}" type="datetimeFigureOut">
              <a:rPr lang="en-IN" smtClean="0"/>
              <a:t>14-08-2018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2057761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0F5EC6A9-EF08-4FB0-BDB8-F7FD76683A5F}" type="datetimeFigureOut">
              <a:rPr lang="en-IN" smtClean="0"/>
              <a:t>14-08-2018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62967624"/>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E7F25C3C-9285-4EC1-A730-992B56B7095A}" type="slidenum">
              <a:rPr lang="en-IN" smtClean="0"/>
              <a:t>‹#›</a:t>
            </a:fld>
            <a:endParaRPr lang="en-IN"/>
          </a:p>
        </p:txBody>
      </p:sp>
    </p:spTree>
    <p:extLst>
      <p:ext uri="{BB962C8B-B14F-4D97-AF65-F5344CB8AC3E}">
        <p14:creationId xmlns:p14="http://schemas.microsoft.com/office/powerpoint/2010/main" val="2423513275"/>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E7F25C3C-9285-4EC1-A730-992B56B7095A}" type="slidenum">
              <a:rPr lang="en-IN" smtClean="0"/>
              <a:t>‹#›</a:t>
            </a:fld>
            <a:endParaRPr lang="en-IN"/>
          </a:p>
        </p:txBody>
      </p:sp>
    </p:spTree>
    <p:extLst>
      <p:ext uri="{BB962C8B-B14F-4D97-AF65-F5344CB8AC3E}">
        <p14:creationId xmlns:p14="http://schemas.microsoft.com/office/powerpoint/2010/main" val="4025806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889642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E7F25C3C-9285-4EC1-A730-992B56B7095A}"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412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7F25C3C-9285-4EC1-A730-992B56B7095A}"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20331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8800841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8038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663079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5EC6A9-EF08-4FB0-BDB8-F7FD76683A5F}" type="datetimeFigureOut">
              <a:rPr lang="en-IN" smtClean="0"/>
              <a:t>14-08-2018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1226926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70658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5EC6A9-EF08-4FB0-BDB8-F7FD76683A5F}" type="datetimeFigureOut">
              <a:rPr lang="en-IN" smtClean="0"/>
              <a:t>14-08-2018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F25C3C-9285-4EC1-A730-992B56B7095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73729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EC6A9-EF08-4FB0-BDB8-F7FD76683A5F}" type="datetimeFigureOut">
              <a:rPr lang="en-IN" smtClean="0"/>
              <a:t>14-08-2018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6543796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02500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9625067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4902501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33373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67657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0232530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5882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EC6A9-EF08-4FB0-BDB8-F7FD76683A5F}" type="datetimeFigureOut">
              <a:rPr lang="en-IN" smtClean="0"/>
              <a:t>14-08-2018</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1646481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56150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5925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14171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6689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5929381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3055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7969659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7525069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5EC6A9-EF08-4FB0-BDB8-F7FD76683A5F}" type="datetimeFigureOut">
              <a:rPr lang="en-IN" smtClean="0"/>
              <a:t>14-08-2018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4065870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20446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98408405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7F25C3C-9285-4EC1-A730-992B56B7095A}" type="slidenum">
              <a:rPr lang="en-IN" smtClean="0"/>
              <a:t>‹#›</a:t>
            </a:fld>
            <a:endParaRPr lang="en-IN"/>
          </a:p>
        </p:txBody>
      </p:sp>
    </p:spTree>
    <p:extLst>
      <p:ext uri="{BB962C8B-B14F-4D97-AF65-F5344CB8AC3E}">
        <p14:creationId xmlns:p14="http://schemas.microsoft.com/office/powerpoint/2010/main" val="5519045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9273912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9094076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3826790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90298508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43543218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1233843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0650194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EC6A9-EF08-4FB0-BDB8-F7FD76683A5F}" type="datetimeFigureOut">
              <a:rPr lang="en-IN" smtClean="0"/>
              <a:t>14-08-2018</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8683529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5EC6A9-EF08-4FB0-BDB8-F7FD76683A5F}" type="datetimeFigureOut">
              <a:rPr lang="en-IN" smtClean="0"/>
              <a:t>14-08-2018</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356058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1704131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EC6A9-EF08-4FB0-BDB8-F7FD76683A5F}" type="datetimeFigureOut">
              <a:rPr lang="en-IN" smtClean="0"/>
              <a:t>14-08-2018</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8825470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20553644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4363045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150156387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7F25C3C-9285-4EC1-A730-992B56B7095A}"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978233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22455075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F25C3C-9285-4EC1-A730-992B56B7095A}"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742001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0F5EC6A9-EF08-4FB0-BDB8-F7FD76683A5F}" type="datetimeFigureOut">
              <a:rPr lang="en-IN" smtClean="0"/>
              <a:t>14-08-2018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9751928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4146481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EC6A9-EF08-4FB0-BDB8-F7FD76683A5F}" type="datetimeFigureOut">
              <a:rPr lang="en-IN" smtClean="0"/>
              <a:t>14-08-2018</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7F25C3C-9285-4EC1-A730-992B56B7095A}" type="slidenum">
              <a:rPr lang="en-IN" smtClean="0"/>
              <a:t>‹#›</a:t>
            </a:fld>
            <a:endParaRPr lang="en-IN"/>
          </a:p>
        </p:txBody>
      </p:sp>
    </p:spTree>
    <p:extLst>
      <p:ext uri="{BB962C8B-B14F-4D97-AF65-F5344CB8AC3E}">
        <p14:creationId xmlns:p14="http://schemas.microsoft.com/office/powerpoint/2010/main" val="600298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2.jp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4.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theme" Target="../theme/theme5.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image" Target="../media/image6.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image" Target="../media/image5.pn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theme" Target="../theme/theme7.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theme" Target="../theme/theme8.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7F25C3C-9285-4EC1-A730-992B56B7095A}" type="slidenum">
              <a:rPr lang="en-IN" smtClean="0"/>
              <a:t>‹#›</a:t>
            </a:fld>
            <a:endParaRPr lang="en-IN"/>
          </a:p>
        </p:txBody>
      </p:sp>
    </p:spTree>
    <p:extLst>
      <p:ext uri="{BB962C8B-B14F-4D97-AF65-F5344CB8AC3E}">
        <p14:creationId xmlns:p14="http://schemas.microsoft.com/office/powerpoint/2010/main" val="222233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7F25C3C-9285-4EC1-A730-992B56B7095A}"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6753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7F25C3C-9285-4EC1-A730-992B56B7095A}" type="slidenum">
              <a:rPr lang="en-IN" smtClean="0"/>
              <a:t>‹#›</a:t>
            </a:fld>
            <a:endParaRPr lang="en-IN"/>
          </a:p>
        </p:txBody>
      </p:sp>
    </p:spTree>
    <p:extLst>
      <p:ext uri="{BB962C8B-B14F-4D97-AF65-F5344CB8AC3E}">
        <p14:creationId xmlns:p14="http://schemas.microsoft.com/office/powerpoint/2010/main" val="196134471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E7F25C3C-9285-4EC1-A730-992B56B7095A}"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83533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F25C3C-9285-4EC1-A730-992B56B7095A}" type="slidenum">
              <a:rPr lang="en-IN" smtClean="0"/>
              <a:t>‹#›</a:t>
            </a:fld>
            <a:endParaRPr lang="en-IN"/>
          </a:p>
        </p:txBody>
      </p:sp>
    </p:spTree>
    <p:extLst>
      <p:ext uri="{BB962C8B-B14F-4D97-AF65-F5344CB8AC3E}">
        <p14:creationId xmlns:p14="http://schemas.microsoft.com/office/powerpoint/2010/main" val="37306043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7F25C3C-9285-4EC1-A730-992B56B7095A}"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738083"/>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7F25C3C-9285-4EC1-A730-992B56B7095A}" type="slidenum">
              <a:rPr lang="en-IN" smtClean="0"/>
              <a:t>‹#›</a:t>
            </a:fld>
            <a:endParaRPr lang="en-IN"/>
          </a:p>
        </p:txBody>
      </p:sp>
    </p:spTree>
    <p:extLst>
      <p:ext uri="{BB962C8B-B14F-4D97-AF65-F5344CB8AC3E}">
        <p14:creationId xmlns:p14="http://schemas.microsoft.com/office/powerpoint/2010/main" val="14127699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7F25C3C-9285-4EC1-A730-992B56B7095A}" type="slidenum">
              <a:rPr lang="en-IN" smtClean="0"/>
              <a:t>‹#›</a:t>
            </a:fld>
            <a:endParaRPr lang="en-IN"/>
          </a:p>
        </p:txBody>
      </p:sp>
    </p:spTree>
    <p:extLst>
      <p:ext uri="{BB962C8B-B14F-4D97-AF65-F5344CB8AC3E}">
        <p14:creationId xmlns:p14="http://schemas.microsoft.com/office/powerpoint/2010/main" val="361484904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0F5EC6A9-EF08-4FB0-BDB8-F7FD76683A5F}" type="datetimeFigureOut">
              <a:rPr lang="en-IN" smtClean="0"/>
              <a:t>14-08-2018</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E7F25C3C-9285-4EC1-A730-992B56B7095A}" type="slidenum">
              <a:rPr lang="en-IN" smtClean="0"/>
              <a:t>‹#›</a:t>
            </a:fld>
            <a:endParaRPr lang="en-IN"/>
          </a:p>
        </p:txBody>
      </p:sp>
    </p:spTree>
    <p:extLst>
      <p:ext uri="{BB962C8B-B14F-4D97-AF65-F5344CB8AC3E}">
        <p14:creationId xmlns:p14="http://schemas.microsoft.com/office/powerpoint/2010/main" val="4245961962"/>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567A24-4E70-48A3-98A5-0ADD9EFCA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9973" y="395287"/>
            <a:ext cx="6332543" cy="6067426"/>
          </a:xfrm>
          <a:prstGeom prst="rect">
            <a:avLst/>
          </a:prstGeom>
        </p:spPr>
      </p:pic>
    </p:spTree>
    <p:extLst>
      <p:ext uri="{BB962C8B-B14F-4D97-AF65-F5344CB8AC3E}">
        <p14:creationId xmlns:p14="http://schemas.microsoft.com/office/powerpoint/2010/main" val="3456155542"/>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A35556-977B-41CA-AC1D-9340202D9AC7}"/>
              </a:ext>
            </a:extLst>
          </p:cNvPr>
          <p:cNvSpPr/>
          <p:nvPr/>
        </p:nvSpPr>
        <p:spPr>
          <a:xfrm>
            <a:off x="224494" y="0"/>
            <a:ext cx="4427815" cy="923330"/>
          </a:xfrm>
          <a:prstGeom prst="rect">
            <a:avLst/>
          </a:prstGeom>
          <a:noFill/>
        </p:spPr>
        <p:txBody>
          <a:bodyPr wrap="none" lIns="91440" tIns="45720" rIns="91440" bIns="45720">
            <a:spAutoFit/>
          </a:bodyPr>
          <a:lstStyle/>
          <a:p>
            <a:pPr marL="685800" indent="-685800" algn="ctr">
              <a:buFont typeface="Wingdings" panose="05000000000000000000" pitchFamily="2" charset="2"/>
              <a:buChar char="q"/>
            </a:pPr>
            <a:r>
              <a:rPr lang="en-US" sz="5400" b="0" cap="none" spc="0" dirty="0">
                <a:ln w="0"/>
                <a:solidFill>
                  <a:schemeClr val="tx1"/>
                </a:solidFill>
                <a:effectLst>
                  <a:outerShdw blurRad="38100" dist="19050" dir="2700000" algn="tl" rotWithShape="0">
                    <a:schemeClr val="dk1">
                      <a:alpha val="40000"/>
                    </a:schemeClr>
                  </a:outerShdw>
                </a:effectLst>
              </a:rPr>
              <a:t>NEMA-17 42</a:t>
            </a:r>
          </a:p>
        </p:txBody>
      </p:sp>
      <p:sp>
        <p:nvSpPr>
          <p:cNvPr id="6" name="Rectangle 5">
            <a:extLst>
              <a:ext uri="{FF2B5EF4-FFF2-40B4-BE49-F238E27FC236}">
                <a16:creationId xmlns:a16="http://schemas.microsoft.com/office/drawing/2014/main" id="{72921AC5-226D-4CE8-AE22-6970827F0FCA}"/>
              </a:ext>
            </a:extLst>
          </p:cNvPr>
          <p:cNvSpPr/>
          <p:nvPr/>
        </p:nvSpPr>
        <p:spPr>
          <a:xfrm>
            <a:off x="968896" y="1871643"/>
            <a:ext cx="4835235" cy="2739211"/>
          </a:xfrm>
          <a:prstGeom prst="rect">
            <a:avLst/>
          </a:prstGeom>
        </p:spPr>
        <p:txBody>
          <a:bodyPr wrap="square">
            <a:spAutoFit/>
          </a:bodyPr>
          <a:lstStyle/>
          <a:p>
            <a:r>
              <a:rPr lang="en-IN" sz="2800" dirty="0"/>
              <a:t>Height adjustment::</a:t>
            </a:r>
          </a:p>
          <a:p>
            <a:endParaRPr lang="en-IN" sz="2400" dirty="0"/>
          </a:p>
          <a:p>
            <a:pPr marL="342900" indent="-342900">
              <a:buFont typeface="Arial" panose="020B0604020202020204" pitchFamily="34" charset="0"/>
              <a:buChar char="•"/>
            </a:pPr>
            <a:r>
              <a:rPr lang="en-IN" sz="2400" dirty="0"/>
              <a:t>Type          : bipolar </a:t>
            </a:r>
          </a:p>
          <a:p>
            <a:pPr marL="342900" indent="-342900">
              <a:buFont typeface="Arial" panose="020B0604020202020204" pitchFamily="34" charset="0"/>
              <a:buChar char="•"/>
            </a:pPr>
            <a:r>
              <a:rPr lang="en-IN" sz="2400" dirty="0"/>
              <a:t>Voltage     : 2.55V</a:t>
            </a:r>
          </a:p>
          <a:p>
            <a:pPr marL="342900" indent="-342900">
              <a:buFont typeface="Arial" panose="020B0604020202020204" pitchFamily="34" charset="0"/>
              <a:buChar char="•"/>
            </a:pPr>
            <a:r>
              <a:rPr lang="en-IN" sz="2400" dirty="0"/>
              <a:t>Current     : 1.7A</a:t>
            </a:r>
          </a:p>
          <a:p>
            <a:pPr marL="342900" indent="-342900">
              <a:buFont typeface="Arial" panose="020B0604020202020204" pitchFamily="34" charset="0"/>
              <a:buChar char="•"/>
            </a:pPr>
            <a:r>
              <a:rPr lang="en-IN" sz="2400" dirty="0"/>
              <a:t>Torque       : 5.5 Kg-cm</a:t>
            </a:r>
          </a:p>
          <a:p>
            <a:pPr marL="342900" indent="-342900">
              <a:buFont typeface="Arial" panose="020B0604020202020204" pitchFamily="34" charset="0"/>
              <a:buChar char="•"/>
            </a:pPr>
            <a:r>
              <a:rPr lang="en-IN" sz="2400" dirty="0"/>
              <a:t>Step angle : 1.8</a:t>
            </a:r>
          </a:p>
        </p:txBody>
      </p:sp>
      <p:pic>
        <p:nvPicPr>
          <p:cNvPr id="7" name="Picture 6">
            <a:extLst>
              <a:ext uri="{FF2B5EF4-FFF2-40B4-BE49-F238E27FC236}">
                <a16:creationId xmlns:a16="http://schemas.microsoft.com/office/drawing/2014/main" id="{AD0A86DD-2363-4572-AD13-CC1BDD6C2CDA}"/>
              </a:ext>
            </a:extLst>
          </p:cNvPr>
          <p:cNvPicPr>
            <a:picLocks noChangeAspect="1"/>
          </p:cNvPicPr>
          <p:nvPr/>
        </p:nvPicPr>
        <p:blipFill>
          <a:blip r:embed="rId2"/>
          <a:stretch>
            <a:fillRect/>
          </a:stretch>
        </p:blipFill>
        <p:spPr>
          <a:xfrm>
            <a:off x="6952674" y="1316937"/>
            <a:ext cx="3293917" cy="329391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291241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F10D8A-2EC7-4216-AE0E-7FB55589D779}"/>
              </a:ext>
            </a:extLst>
          </p:cNvPr>
          <p:cNvSpPr>
            <a:spLocks noGrp="1"/>
          </p:cNvSpPr>
          <p:nvPr>
            <p:ph idx="4294967295"/>
          </p:nvPr>
        </p:nvSpPr>
        <p:spPr>
          <a:xfrm>
            <a:off x="0" y="1567443"/>
            <a:ext cx="5024792" cy="4438648"/>
          </a:xfrm>
        </p:spPr>
        <p:txBody>
          <a:bodyPr>
            <a:normAutofit/>
          </a:bodyPr>
          <a:lstStyle/>
          <a:p>
            <a:r>
              <a:rPr lang="en-IN" sz="1500" dirty="0"/>
              <a:t>#include &lt;</a:t>
            </a:r>
            <a:r>
              <a:rPr lang="en-IN" sz="1500" dirty="0" err="1"/>
              <a:t>Stepper.h</a:t>
            </a:r>
            <a:r>
              <a:rPr lang="en-IN" sz="1500" dirty="0"/>
              <a:t>&gt;</a:t>
            </a:r>
            <a:br>
              <a:rPr lang="en-IN" sz="1500" dirty="0"/>
            </a:br>
            <a:br>
              <a:rPr lang="en-IN" sz="1500" dirty="0"/>
            </a:br>
            <a:r>
              <a:rPr lang="en-IN" sz="1500" dirty="0" err="1"/>
              <a:t>const</a:t>
            </a:r>
            <a:r>
              <a:rPr lang="en-IN" sz="1500" dirty="0"/>
              <a:t> int </a:t>
            </a:r>
            <a:r>
              <a:rPr lang="en-IN" sz="1500" dirty="0" err="1"/>
              <a:t>stepsPerRevolution</a:t>
            </a:r>
            <a:r>
              <a:rPr lang="en-IN" sz="1500" dirty="0"/>
              <a:t> = 200;</a:t>
            </a:r>
            <a:br>
              <a:rPr lang="en-IN" sz="1500" dirty="0"/>
            </a:br>
            <a:r>
              <a:rPr lang="en-IN" sz="1500" dirty="0"/>
              <a:t>int push1 = A0;</a:t>
            </a:r>
            <a:br>
              <a:rPr lang="en-IN" sz="1500" dirty="0"/>
            </a:br>
            <a:r>
              <a:rPr lang="en-IN" sz="1500" dirty="0"/>
              <a:t>int push2 = A1;</a:t>
            </a:r>
            <a:br>
              <a:rPr lang="en-IN" sz="1500" dirty="0"/>
            </a:br>
            <a:r>
              <a:rPr lang="en-IN" sz="1500" dirty="0"/>
              <a:t>int push3 = A2;</a:t>
            </a:r>
            <a:br>
              <a:rPr lang="en-IN" sz="1500" dirty="0"/>
            </a:br>
            <a:r>
              <a:rPr lang="en-IN" sz="1500" dirty="0"/>
              <a:t>int push4 = A3; </a:t>
            </a:r>
            <a:br>
              <a:rPr lang="en-IN" sz="1500" dirty="0"/>
            </a:br>
            <a:r>
              <a:rPr lang="en-IN" sz="1500" dirty="0"/>
              <a:t>//int count = 0;</a:t>
            </a:r>
            <a:br>
              <a:rPr lang="en-IN" sz="1500" dirty="0"/>
            </a:br>
            <a:br>
              <a:rPr lang="en-IN" sz="1500" dirty="0"/>
            </a:br>
            <a:r>
              <a:rPr lang="en-IN" sz="1500" dirty="0"/>
              <a:t>Stepper myStepper1(</a:t>
            </a:r>
            <a:r>
              <a:rPr lang="en-IN" sz="1500" dirty="0" err="1"/>
              <a:t>stepsPerRevolution</a:t>
            </a:r>
            <a:r>
              <a:rPr lang="en-IN" sz="1500" dirty="0"/>
              <a:t>, 10, 11, 12, 13);</a:t>
            </a:r>
            <a:br>
              <a:rPr lang="en-IN" sz="1500" dirty="0"/>
            </a:br>
            <a:r>
              <a:rPr lang="en-IN" sz="1500" dirty="0"/>
              <a:t>Stepper myStepper2(</a:t>
            </a:r>
            <a:r>
              <a:rPr lang="en-IN" sz="1500" dirty="0" err="1"/>
              <a:t>stepsPerRevolution</a:t>
            </a:r>
            <a:r>
              <a:rPr lang="en-IN" sz="1500" dirty="0"/>
              <a:t>, 6, 7, 8, 9);</a:t>
            </a:r>
            <a:br>
              <a:rPr lang="en-IN" sz="1500" dirty="0"/>
            </a:br>
            <a:r>
              <a:rPr lang="en-IN" sz="1500" dirty="0"/>
              <a:t>Stepper myStepper3(</a:t>
            </a:r>
            <a:r>
              <a:rPr lang="en-IN" sz="1500" dirty="0" err="1"/>
              <a:t>stepsPerRevolution</a:t>
            </a:r>
            <a:r>
              <a:rPr lang="en-IN" sz="1500" dirty="0"/>
              <a:t>, 2, 3, 4, 5);</a:t>
            </a:r>
            <a:br>
              <a:rPr lang="en-IN" sz="1500" dirty="0"/>
            </a:br>
            <a:br>
              <a:rPr lang="en-IN" sz="1500" dirty="0"/>
            </a:br>
            <a:br>
              <a:rPr lang="en-IN" sz="1500" dirty="0"/>
            </a:br>
            <a:endParaRPr lang="en-IN" sz="1500" dirty="0"/>
          </a:p>
        </p:txBody>
      </p:sp>
      <p:sp>
        <p:nvSpPr>
          <p:cNvPr id="10" name="Rectangle 9">
            <a:extLst>
              <a:ext uri="{FF2B5EF4-FFF2-40B4-BE49-F238E27FC236}">
                <a16:creationId xmlns:a16="http://schemas.microsoft.com/office/drawing/2014/main" id="{1C7F6BDA-8DAC-4401-98D1-C75B86B4CA29}"/>
              </a:ext>
            </a:extLst>
          </p:cNvPr>
          <p:cNvSpPr/>
          <p:nvPr/>
        </p:nvSpPr>
        <p:spPr>
          <a:xfrm>
            <a:off x="2623127" y="-103891"/>
            <a:ext cx="6246396" cy="923330"/>
          </a:xfrm>
          <a:prstGeom prst="rect">
            <a:avLst/>
          </a:prstGeom>
          <a:noFill/>
        </p:spPr>
        <p:txBody>
          <a:bodyPr wrap="square" lIns="91440" tIns="45720" rIns="91440" bIns="45720">
            <a:spAutoFit/>
          </a:bodyPr>
          <a:lstStyle/>
          <a:p>
            <a:pPr algn="ctr"/>
            <a:r>
              <a:rPr lang="en-US" sz="5400" b="1" cap="none" spc="0" dirty="0">
                <a:ln w="12700">
                  <a:solidFill>
                    <a:schemeClr val="tx2">
                      <a:lumMod val="75000"/>
                    </a:schemeClr>
                  </a:solidFill>
                  <a:prstDash val="solid"/>
                </a:ln>
                <a:solidFill>
                  <a:schemeClr val="accent1">
                    <a:lumMod val="75000"/>
                  </a:schemeClr>
                </a:solidFill>
                <a:effectLst>
                  <a:outerShdw dist="38100" dir="2640000" algn="bl" rotWithShape="0">
                    <a:schemeClr val="tx2">
                      <a:lumMod val="75000"/>
                    </a:schemeClr>
                  </a:outerShdw>
                </a:effectLst>
              </a:rPr>
              <a:t>PROGRAMMING:</a:t>
            </a:r>
          </a:p>
        </p:txBody>
      </p:sp>
      <p:sp>
        <p:nvSpPr>
          <p:cNvPr id="11" name="Rectangle 10">
            <a:extLst>
              <a:ext uri="{FF2B5EF4-FFF2-40B4-BE49-F238E27FC236}">
                <a16:creationId xmlns:a16="http://schemas.microsoft.com/office/drawing/2014/main" id="{F8E31D66-DEBD-441B-86EA-E4F73560198D}"/>
              </a:ext>
            </a:extLst>
          </p:cNvPr>
          <p:cNvSpPr/>
          <p:nvPr/>
        </p:nvSpPr>
        <p:spPr>
          <a:xfrm>
            <a:off x="7736000" y="1514885"/>
            <a:ext cx="4562767" cy="4478149"/>
          </a:xfrm>
          <a:prstGeom prst="rect">
            <a:avLst/>
          </a:prstGeom>
          <a:noFill/>
        </p:spPr>
        <p:txBody>
          <a:bodyPr wrap="square" lIns="91440" tIns="45720" rIns="91440" bIns="45720">
            <a:spAutoFit/>
          </a:bodyPr>
          <a:lstStyle/>
          <a:p>
            <a:pPr algn="ctr"/>
            <a:r>
              <a:rPr lang="en-IN" sz="1500" dirty="0"/>
              <a:t>void loop() {</a:t>
            </a:r>
          </a:p>
          <a:p>
            <a:pPr algn="ctr"/>
            <a:br>
              <a:rPr lang="en-IN" sz="1500" dirty="0"/>
            </a:br>
            <a:r>
              <a:rPr lang="en-IN" sz="1500" dirty="0"/>
              <a:t>  if(</a:t>
            </a:r>
            <a:r>
              <a:rPr lang="en-IN" sz="1500" dirty="0" err="1"/>
              <a:t>digitalRead</a:t>
            </a:r>
            <a:r>
              <a:rPr lang="en-IN" sz="1500" dirty="0"/>
              <a:t>(push1) == LOW )//&amp;&amp; count &lt;= 20000 )</a:t>
            </a:r>
            <a:br>
              <a:rPr lang="en-IN" sz="1500" dirty="0"/>
            </a:br>
            <a:r>
              <a:rPr lang="en-IN" sz="1500" dirty="0"/>
              <a:t>   {  myStepper1.step(1);</a:t>
            </a:r>
            <a:br>
              <a:rPr lang="en-IN" sz="1500" dirty="0"/>
            </a:br>
            <a:r>
              <a:rPr lang="en-IN" sz="1500" dirty="0"/>
              <a:t>     myStepper2.step(1);</a:t>
            </a:r>
            <a:br>
              <a:rPr lang="en-IN" sz="1500" dirty="0"/>
            </a:br>
            <a:r>
              <a:rPr lang="en-IN" sz="1500" dirty="0"/>
              <a:t>   //  count++;</a:t>
            </a:r>
            <a:br>
              <a:rPr lang="en-IN" sz="1500" dirty="0"/>
            </a:br>
            <a:r>
              <a:rPr lang="en-IN" sz="1500" dirty="0"/>
              <a:t>  }</a:t>
            </a:r>
            <a:br>
              <a:rPr lang="en-IN" sz="1500" dirty="0"/>
            </a:br>
            <a:r>
              <a:rPr lang="en-IN" sz="1500" dirty="0"/>
              <a:t>  if(</a:t>
            </a:r>
            <a:r>
              <a:rPr lang="en-IN" sz="1500" dirty="0" err="1"/>
              <a:t>digitalRead</a:t>
            </a:r>
            <a:r>
              <a:rPr lang="en-IN" sz="1500" dirty="0"/>
              <a:t>(push2) == LOW )//&amp;&amp; count &gt;= 0){</a:t>
            </a:r>
            <a:br>
              <a:rPr lang="en-IN" sz="1500" dirty="0"/>
            </a:br>
            <a:r>
              <a:rPr lang="en-IN" sz="1500" dirty="0"/>
              <a:t>   {  myStepper1.step(-1);</a:t>
            </a:r>
            <a:br>
              <a:rPr lang="en-IN" sz="1500" dirty="0"/>
            </a:br>
            <a:r>
              <a:rPr lang="en-IN" sz="1500" dirty="0"/>
              <a:t>     myStepper2.step(-1);</a:t>
            </a:r>
            <a:br>
              <a:rPr lang="en-IN" sz="1500" dirty="0"/>
            </a:br>
            <a:r>
              <a:rPr lang="en-IN" sz="1500" dirty="0"/>
              <a:t>//     count--;</a:t>
            </a:r>
            <a:br>
              <a:rPr lang="en-IN" sz="1500" dirty="0"/>
            </a:br>
            <a:r>
              <a:rPr lang="en-IN" sz="1500" dirty="0"/>
              <a:t>  }</a:t>
            </a:r>
            <a:br>
              <a:rPr lang="en-IN" sz="1500" dirty="0"/>
            </a:br>
            <a:r>
              <a:rPr lang="en-IN" sz="1500" dirty="0"/>
              <a:t>  if(</a:t>
            </a:r>
            <a:r>
              <a:rPr lang="en-IN" sz="1500" dirty="0" err="1"/>
              <a:t>digitalRead</a:t>
            </a:r>
            <a:r>
              <a:rPr lang="en-IN" sz="1500" dirty="0"/>
              <a:t>(push3) == LOW){</a:t>
            </a:r>
            <a:br>
              <a:rPr lang="en-IN" sz="1500" dirty="0"/>
            </a:br>
            <a:r>
              <a:rPr lang="en-IN" sz="1500" dirty="0"/>
              <a:t>     myStepper3.step(1);</a:t>
            </a:r>
            <a:br>
              <a:rPr lang="en-IN" sz="1500" dirty="0"/>
            </a:br>
            <a:r>
              <a:rPr lang="en-IN" sz="1500" dirty="0"/>
              <a:t>  }</a:t>
            </a:r>
            <a:br>
              <a:rPr lang="en-IN" sz="1500" dirty="0"/>
            </a:br>
            <a:r>
              <a:rPr lang="en-IN" sz="1500" dirty="0"/>
              <a:t>  if(</a:t>
            </a:r>
            <a:r>
              <a:rPr lang="en-IN" sz="1500" dirty="0" err="1"/>
              <a:t>digitalRead</a:t>
            </a:r>
            <a:r>
              <a:rPr lang="en-IN" sz="1500" dirty="0"/>
              <a:t>(push4) == LOW){</a:t>
            </a:r>
            <a:br>
              <a:rPr lang="en-IN" sz="1500" dirty="0"/>
            </a:br>
            <a:r>
              <a:rPr lang="en-IN" sz="1500" dirty="0"/>
              <a:t>     myStepper3.step(-1);</a:t>
            </a:r>
            <a:br>
              <a:rPr lang="en-IN" sz="1500" dirty="0"/>
            </a:br>
            <a:r>
              <a:rPr lang="en-IN" sz="1500" dirty="0"/>
              <a:t>  }</a:t>
            </a:r>
            <a:br>
              <a:rPr lang="en-IN" sz="1500" dirty="0"/>
            </a:br>
            <a:r>
              <a:rPr lang="en-IN" sz="1500" dirty="0"/>
              <a:t>}</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1A32149E-4B84-4D44-AA28-45BC470686BA}"/>
              </a:ext>
            </a:extLst>
          </p:cNvPr>
          <p:cNvSpPr/>
          <p:nvPr/>
        </p:nvSpPr>
        <p:spPr>
          <a:xfrm>
            <a:off x="4878728" y="2419328"/>
            <a:ext cx="3330888" cy="3770263"/>
          </a:xfrm>
          <a:prstGeom prst="rect">
            <a:avLst/>
          </a:prstGeom>
          <a:noFill/>
        </p:spPr>
        <p:txBody>
          <a:bodyPr wrap="square" lIns="91440" tIns="45720" rIns="91440" bIns="45720">
            <a:spAutoFit/>
          </a:bodyPr>
          <a:lstStyle/>
          <a:p>
            <a:pPr algn="ctr"/>
            <a:r>
              <a:rPr lang="en-IN" sz="1600" dirty="0"/>
              <a:t>void setup() {</a:t>
            </a:r>
            <a:br>
              <a:rPr lang="en-IN" sz="1600" dirty="0"/>
            </a:br>
            <a:r>
              <a:rPr lang="en-IN" sz="1600" dirty="0"/>
              <a:t> </a:t>
            </a:r>
          </a:p>
          <a:p>
            <a:pPr algn="ctr"/>
            <a:r>
              <a:rPr lang="en-IN" sz="1600" dirty="0"/>
              <a:t> </a:t>
            </a:r>
            <a:r>
              <a:rPr lang="en-IN" sz="1600" dirty="0" err="1"/>
              <a:t>pinMode</a:t>
            </a:r>
            <a:r>
              <a:rPr lang="en-IN" sz="1600" dirty="0"/>
              <a:t>(push1 , INPUT_PULLUP);</a:t>
            </a:r>
            <a:br>
              <a:rPr lang="en-IN" sz="1600" dirty="0"/>
            </a:br>
            <a:r>
              <a:rPr lang="en-IN" sz="1600" dirty="0"/>
              <a:t>  </a:t>
            </a:r>
            <a:r>
              <a:rPr lang="en-IN" sz="1600" dirty="0" err="1"/>
              <a:t>pinMode</a:t>
            </a:r>
            <a:r>
              <a:rPr lang="en-IN" sz="1600" dirty="0"/>
              <a:t>(push2 , INPUT_PULLUP);</a:t>
            </a:r>
            <a:br>
              <a:rPr lang="en-IN" sz="1600" dirty="0"/>
            </a:br>
            <a:r>
              <a:rPr lang="en-IN" sz="1600" dirty="0"/>
              <a:t>  </a:t>
            </a:r>
            <a:r>
              <a:rPr lang="en-IN" sz="1600" dirty="0" err="1"/>
              <a:t>pinMode</a:t>
            </a:r>
            <a:r>
              <a:rPr lang="en-IN" sz="1600" dirty="0"/>
              <a:t>(push3 , INPUT_PULLUP);</a:t>
            </a:r>
            <a:br>
              <a:rPr lang="en-IN" sz="1600" dirty="0"/>
            </a:br>
            <a:r>
              <a:rPr lang="en-IN" sz="1600" dirty="0"/>
              <a:t>  </a:t>
            </a:r>
            <a:r>
              <a:rPr lang="en-IN" sz="1600" dirty="0" err="1"/>
              <a:t>pinMode</a:t>
            </a:r>
            <a:r>
              <a:rPr lang="en-IN" sz="1600" dirty="0"/>
              <a:t>(push4 , INPUT_PULLUP);</a:t>
            </a:r>
            <a:br>
              <a:rPr lang="en-IN" sz="1600" dirty="0"/>
            </a:br>
            <a:r>
              <a:rPr lang="en-IN" sz="1600" dirty="0"/>
              <a:t>  </a:t>
            </a:r>
          </a:p>
          <a:p>
            <a:pPr algn="ctr"/>
            <a:endParaRPr lang="en-IN" sz="1600" dirty="0"/>
          </a:p>
          <a:p>
            <a:pPr algn="ctr"/>
            <a:r>
              <a:rPr lang="en-IN" sz="1600" dirty="0"/>
              <a:t>myStepper1.setSpeed(25);</a:t>
            </a:r>
            <a:br>
              <a:rPr lang="en-IN" sz="1600" dirty="0"/>
            </a:br>
            <a:r>
              <a:rPr lang="en-IN" sz="1600" dirty="0"/>
              <a:t>  myStepper2.setSpeed(25);</a:t>
            </a:r>
            <a:br>
              <a:rPr lang="en-IN" sz="1600" dirty="0"/>
            </a:br>
            <a:r>
              <a:rPr lang="en-IN" sz="1600" dirty="0"/>
              <a:t>  myStepper3.setSpeed(75);</a:t>
            </a:r>
            <a:br>
              <a:rPr lang="en-IN" sz="1600" dirty="0"/>
            </a:br>
            <a:r>
              <a:rPr lang="en-IN" sz="1600" dirty="0"/>
              <a:t>  </a:t>
            </a:r>
            <a:r>
              <a:rPr lang="en-IN" sz="1600" dirty="0" err="1"/>
              <a:t>Serial.begin</a:t>
            </a:r>
            <a:r>
              <a:rPr lang="en-IN" sz="1600" dirty="0"/>
              <a:t>(9600);</a:t>
            </a:r>
            <a:br>
              <a:rPr lang="en-IN" sz="1600" dirty="0"/>
            </a:br>
            <a:r>
              <a:rPr lang="en-IN" sz="1600" dirty="0"/>
              <a:t>}</a:t>
            </a:r>
            <a:br>
              <a:rPr lang="en-IN" sz="1600" dirty="0"/>
            </a:br>
            <a:br>
              <a:rPr lang="en-IN" sz="1600" dirty="0"/>
            </a:br>
            <a:endParaRPr lang="en-US" sz="15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Connector 13">
            <a:extLst>
              <a:ext uri="{FF2B5EF4-FFF2-40B4-BE49-F238E27FC236}">
                <a16:creationId xmlns:a16="http://schemas.microsoft.com/office/drawing/2014/main" id="{CE1F5E0C-C3F9-43A7-9649-A191F9FD9D60}"/>
              </a:ext>
            </a:extLst>
          </p:cNvPr>
          <p:cNvCxnSpPr>
            <a:cxnSpLocks/>
          </p:cNvCxnSpPr>
          <p:nvPr/>
        </p:nvCxnSpPr>
        <p:spPr>
          <a:xfrm>
            <a:off x="0" y="1100371"/>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2108FB-04B1-4CC7-9888-44A18A8B08AA}"/>
              </a:ext>
            </a:extLst>
          </p:cNvPr>
          <p:cNvCxnSpPr>
            <a:cxnSpLocks/>
          </p:cNvCxnSpPr>
          <p:nvPr/>
        </p:nvCxnSpPr>
        <p:spPr>
          <a:xfrm flipH="1">
            <a:off x="0" y="6373091"/>
            <a:ext cx="12192000"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7300E58-A8D5-464E-B455-E881401A9869}"/>
              </a:ext>
            </a:extLst>
          </p:cNvPr>
          <p:cNvCxnSpPr>
            <a:cxnSpLocks/>
          </p:cNvCxnSpPr>
          <p:nvPr/>
        </p:nvCxnSpPr>
        <p:spPr>
          <a:xfrm>
            <a:off x="4697239" y="1100371"/>
            <a:ext cx="0" cy="5289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E770EF3-E293-4167-BB0D-5EECE58FD502}"/>
              </a:ext>
            </a:extLst>
          </p:cNvPr>
          <p:cNvCxnSpPr>
            <a:cxnSpLocks/>
          </p:cNvCxnSpPr>
          <p:nvPr/>
        </p:nvCxnSpPr>
        <p:spPr>
          <a:xfrm>
            <a:off x="7935554" y="1100371"/>
            <a:ext cx="0" cy="54282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7553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E31E1-1250-4DE2-BCCD-9C0293333F16}"/>
              </a:ext>
            </a:extLst>
          </p:cNvPr>
          <p:cNvSpPr>
            <a:spLocks noGrp="1"/>
          </p:cNvSpPr>
          <p:nvPr>
            <p:ph type="title"/>
          </p:nvPr>
        </p:nvSpPr>
        <p:spPr>
          <a:xfrm>
            <a:off x="0" y="1003764"/>
            <a:ext cx="3404681" cy="4601183"/>
          </a:xfrm>
        </p:spPr>
        <p:txBody>
          <a:bodyPr>
            <a:normAutofit/>
          </a:bodyPr>
          <a:lstStyle/>
          <a:p>
            <a:r>
              <a:rPr lang="en-IN" sz="3500" dirty="0"/>
              <a:t>PROGRAMMING:</a:t>
            </a:r>
          </a:p>
        </p:txBody>
      </p:sp>
      <p:sp>
        <p:nvSpPr>
          <p:cNvPr id="3" name="Content Placeholder 2">
            <a:extLst>
              <a:ext uri="{FF2B5EF4-FFF2-40B4-BE49-F238E27FC236}">
                <a16:creationId xmlns:a16="http://schemas.microsoft.com/office/drawing/2014/main" id="{3012DFFE-4247-46BB-9BCF-E72C9EB67E55}"/>
              </a:ext>
            </a:extLst>
          </p:cNvPr>
          <p:cNvSpPr>
            <a:spLocks noGrp="1"/>
          </p:cNvSpPr>
          <p:nvPr>
            <p:ph idx="1"/>
          </p:nvPr>
        </p:nvSpPr>
        <p:spPr>
          <a:xfrm>
            <a:off x="3528291" y="157018"/>
            <a:ext cx="7656177" cy="5753839"/>
          </a:xfrm>
        </p:spPr>
        <p:txBody>
          <a:bodyPr/>
          <a:lstStyle/>
          <a:p>
            <a:pPr marL="0" indent="0">
              <a:buNone/>
            </a:pPr>
            <a:r>
              <a:rPr lang="en-IN" sz="2800" dirty="0"/>
              <a:t>3 motors are programmed using a single Arduino::</a:t>
            </a:r>
          </a:p>
          <a:p>
            <a:pPr marL="0" indent="0">
              <a:buNone/>
            </a:pPr>
            <a:endParaRPr lang="en-IN" sz="2800" dirty="0"/>
          </a:p>
          <a:p>
            <a:r>
              <a:rPr lang="en-IN" sz="2800" dirty="0"/>
              <a:t>Jaws :</a:t>
            </a:r>
          </a:p>
          <a:p>
            <a:pPr marL="0" indent="0">
              <a:buNone/>
            </a:pPr>
            <a:r>
              <a:rPr lang="en-IN" sz="2400" dirty="0"/>
              <a:t>        Upward: A0=Low</a:t>
            </a:r>
          </a:p>
          <a:p>
            <a:pPr marL="0" indent="0">
              <a:buNone/>
            </a:pPr>
            <a:r>
              <a:rPr lang="en-IN" sz="2400" dirty="0"/>
              <a:t>        Download :A1=Low</a:t>
            </a:r>
          </a:p>
          <a:p>
            <a:r>
              <a:rPr lang="en-IN" sz="2800" dirty="0"/>
              <a:t>Plank :</a:t>
            </a:r>
          </a:p>
          <a:p>
            <a:pPr marL="0" indent="0">
              <a:buNone/>
            </a:pPr>
            <a:r>
              <a:rPr lang="en-IN" sz="2400" dirty="0"/>
              <a:t>        ACW: A2=Low</a:t>
            </a:r>
          </a:p>
          <a:p>
            <a:pPr marL="0" indent="0">
              <a:buNone/>
            </a:pPr>
            <a:r>
              <a:rPr lang="en-IN" sz="2400" dirty="0"/>
              <a:t>            CW: A3=Low</a:t>
            </a:r>
          </a:p>
        </p:txBody>
      </p:sp>
      <p:pic>
        <p:nvPicPr>
          <p:cNvPr id="1026" name="Picture 2" descr="Image result for arduino">
            <a:extLst>
              <a:ext uri="{FF2B5EF4-FFF2-40B4-BE49-F238E27FC236}">
                <a16:creationId xmlns:a16="http://schemas.microsoft.com/office/drawing/2014/main" id="{CF308377-940E-4915-84F3-90A508988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387" y="1654590"/>
            <a:ext cx="5147425" cy="378349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6F23B6CF-5346-4F26-BE5C-DA4143FB7552}"/>
              </a:ext>
            </a:extLst>
          </p:cNvPr>
          <p:cNvSpPr/>
          <p:nvPr/>
        </p:nvSpPr>
        <p:spPr>
          <a:xfrm>
            <a:off x="9686925" y="3990975"/>
            <a:ext cx="2212399" cy="176703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890518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D035F-AA1C-433A-A918-BDE82AC89666}"/>
              </a:ext>
            </a:extLst>
          </p:cNvPr>
          <p:cNvSpPr>
            <a:spLocks noGrp="1"/>
          </p:cNvSpPr>
          <p:nvPr>
            <p:ph type="title"/>
          </p:nvPr>
        </p:nvSpPr>
        <p:spPr>
          <a:xfrm>
            <a:off x="691863" y="623686"/>
            <a:ext cx="5120114" cy="1692794"/>
          </a:xfrm>
        </p:spPr>
        <p:txBody>
          <a:bodyPr>
            <a:normAutofit/>
          </a:bodyPr>
          <a:lstStyle/>
          <a:p>
            <a:r>
              <a:rPr lang="en-IN" b="1" i="1" dirty="0"/>
              <a:t>L298N MODULE:</a:t>
            </a:r>
          </a:p>
        </p:txBody>
      </p:sp>
      <p:sp>
        <p:nvSpPr>
          <p:cNvPr id="3" name="Content Placeholder 2">
            <a:extLst>
              <a:ext uri="{FF2B5EF4-FFF2-40B4-BE49-F238E27FC236}">
                <a16:creationId xmlns:a16="http://schemas.microsoft.com/office/drawing/2014/main" id="{E29DA0E2-6D3A-43F4-9990-765938B9329C}"/>
              </a:ext>
            </a:extLst>
          </p:cNvPr>
          <p:cNvSpPr>
            <a:spLocks noGrp="1"/>
          </p:cNvSpPr>
          <p:nvPr>
            <p:ph idx="1"/>
          </p:nvPr>
        </p:nvSpPr>
        <p:spPr>
          <a:xfrm>
            <a:off x="655320" y="2946509"/>
            <a:ext cx="6002654" cy="3462228"/>
          </a:xfrm>
        </p:spPr>
        <p:txBody>
          <a:bodyPr>
            <a:normAutofit/>
          </a:bodyPr>
          <a:lstStyle/>
          <a:p>
            <a:r>
              <a:rPr lang="en-US" sz="2400" dirty="0"/>
              <a:t> Operating supply voltage up to 46 V </a:t>
            </a:r>
          </a:p>
          <a:p>
            <a:r>
              <a:rPr lang="en-IN" sz="2400" dirty="0"/>
              <a:t> Over temperature protection (heat sink)</a:t>
            </a:r>
          </a:p>
          <a:p>
            <a:r>
              <a:rPr lang="en-US" sz="2400" dirty="0"/>
              <a:t> An onboard user-accessible 5V low-dropout regulator</a:t>
            </a:r>
          </a:p>
          <a:p>
            <a:endParaRPr lang="en-IN" sz="1800" dirty="0"/>
          </a:p>
        </p:txBody>
      </p:sp>
      <p:pic>
        <p:nvPicPr>
          <p:cNvPr id="5" name="Picture 4" descr="A circuit board&#10;&#10;Description generated with very high confidence">
            <a:extLst>
              <a:ext uri="{FF2B5EF4-FFF2-40B4-BE49-F238E27FC236}">
                <a16:creationId xmlns:a16="http://schemas.microsoft.com/office/drawing/2014/main" id="{51CC7F0C-B749-451C-B186-997B13E56CA7}"/>
              </a:ext>
            </a:extLst>
          </p:cNvPr>
          <p:cNvPicPr>
            <a:picLocks noChangeAspect="1"/>
          </p:cNvPicPr>
          <p:nvPr/>
        </p:nvPicPr>
        <p:blipFill rotWithShape="1">
          <a:blip r:embed="rId2">
            <a:extLst>
              <a:ext uri="{28A0092B-C50C-407E-A947-70E740481C1C}">
                <a14:useLocalDpi xmlns:a14="http://schemas.microsoft.com/office/drawing/2010/main" val="0"/>
              </a:ext>
            </a:extLst>
          </a:blip>
          <a:srcRect r="7945"/>
          <a:stretch/>
        </p:blipFill>
        <p:spPr>
          <a:xfrm>
            <a:off x="7347406" y="1547814"/>
            <a:ext cx="3463467" cy="376237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71157802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0D5430-F0C1-46C0-8369-02E84A3AC60A}"/>
              </a:ext>
            </a:extLst>
          </p:cNvPr>
          <p:cNvPicPr>
            <a:picLocks noChangeAspect="1"/>
          </p:cNvPicPr>
          <p:nvPr/>
        </p:nvPicPr>
        <p:blipFill>
          <a:blip r:embed="rId2"/>
          <a:stretch>
            <a:fillRect/>
          </a:stretch>
        </p:blipFill>
        <p:spPr>
          <a:xfrm>
            <a:off x="143163" y="1664492"/>
            <a:ext cx="11905673" cy="4070252"/>
          </a:xfrm>
          <a:prstGeom prst="rect">
            <a:avLst/>
          </a:prstGeom>
        </p:spPr>
      </p:pic>
      <p:sp>
        <p:nvSpPr>
          <p:cNvPr id="5" name="Rectangle: Rounded Corners 4">
            <a:extLst>
              <a:ext uri="{FF2B5EF4-FFF2-40B4-BE49-F238E27FC236}">
                <a16:creationId xmlns:a16="http://schemas.microsoft.com/office/drawing/2014/main" id="{75746A82-5C4A-415A-955B-D0A63E04BAFD}"/>
              </a:ext>
            </a:extLst>
          </p:cNvPr>
          <p:cNvSpPr/>
          <p:nvPr/>
        </p:nvSpPr>
        <p:spPr>
          <a:xfrm>
            <a:off x="5495637" y="2292227"/>
            <a:ext cx="738907" cy="68349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a:extLst>
              <a:ext uri="{FF2B5EF4-FFF2-40B4-BE49-F238E27FC236}">
                <a16:creationId xmlns:a16="http://schemas.microsoft.com/office/drawing/2014/main" id="{C451116A-EB6D-43AC-89D3-CD4B96EA44CC}"/>
              </a:ext>
            </a:extLst>
          </p:cNvPr>
          <p:cNvCxnSpPr>
            <a:cxnSpLocks/>
          </p:cNvCxnSpPr>
          <p:nvPr/>
        </p:nvCxnSpPr>
        <p:spPr>
          <a:xfrm>
            <a:off x="8054109" y="4156364"/>
            <a:ext cx="0" cy="201352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D6440F0-ED07-4508-95B8-32774706CCFA}"/>
              </a:ext>
            </a:extLst>
          </p:cNvPr>
          <p:cNvCxnSpPr>
            <a:cxnSpLocks/>
          </p:cNvCxnSpPr>
          <p:nvPr/>
        </p:nvCxnSpPr>
        <p:spPr>
          <a:xfrm>
            <a:off x="8405091" y="3860800"/>
            <a:ext cx="0" cy="230909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C7FA799-8C51-4B04-87D1-B8A7847E09A4}"/>
              </a:ext>
            </a:extLst>
          </p:cNvPr>
          <p:cNvCxnSpPr>
            <a:cxnSpLocks/>
          </p:cNvCxnSpPr>
          <p:nvPr/>
        </p:nvCxnSpPr>
        <p:spPr>
          <a:xfrm flipV="1">
            <a:off x="8275782" y="2214764"/>
            <a:ext cx="0" cy="1738399"/>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98CE57-B6AF-4709-97CD-60422A0432D2}"/>
              </a:ext>
            </a:extLst>
          </p:cNvPr>
          <p:cNvCxnSpPr>
            <a:cxnSpLocks/>
          </p:cNvCxnSpPr>
          <p:nvPr/>
        </p:nvCxnSpPr>
        <p:spPr>
          <a:xfrm flipV="1">
            <a:off x="8054109" y="2292227"/>
            <a:ext cx="0" cy="1407391"/>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96A029E-47DA-440B-8CC3-5583C27FF757}"/>
              </a:ext>
            </a:extLst>
          </p:cNvPr>
          <p:cNvSpPr/>
          <p:nvPr/>
        </p:nvSpPr>
        <p:spPr>
          <a:xfrm>
            <a:off x="7534825" y="6226527"/>
            <a:ext cx="1481914"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     A-</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7" name="Rectangle 26">
            <a:extLst>
              <a:ext uri="{FF2B5EF4-FFF2-40B4-BE49-F238E27FC236}">
                <a16:creationId xmlns:a16="http://schemas.microsoft.com/office/drawing/2014/main" id="{699A9A4A-4465-4DF5-9789-DCFFD3E096A1}"/>
              </a:ext>
            </a:extLst>
          </p:cNvPr>
          <p:cNvSpPr/>
          <p:nvPr/>
        </p:nvSpPr>
        <p:spPr>
          <a:xfrm>
            <a:off x="7779303" y="1839209"/>
            <a:ext cx="808234" cy="400110"/>
          </a:xfrm>
          <a:prstGeom prst="rect">
            <a:avLst/>
          </a:prstGeom>
          <a:noFill/>
        </p:spPr>
        <p:txBody>
          <a:bodyPr wrap="none" lIns="91440" tIns="45720" rIns="91440" bIns="45720">
            <a:spAutoFit/>
          </a:bodyPr>
          <a:lstStyle/>
          <a:p>
            <a:pPr algn="ctr"/>
            <a:r>
              <a:rPr lang="en-US" sz="2000" b="0" cap="none" spc="0" dirty="0">
                <a:ln w="0"/>
                <a:solidFill>
                  <a:schemeClr val="tx2">
                    <a:lumMod val="75000"/>
                  </a:schemeClr>
                </a:solidFill>
                <a:effectLst>
                  <a:outerShdw blurRad="38100" dist="25400" dir="5400000" algn="ctr" rotWithShape="0">
                    <a:srgbClr val="6E747A">
                      <a:alpha val="43000"/>
                    </a:srgbClr>
                  </a:outerShdw>
                </a:effectLst>
              </a:rPr>
              <a:t>B+  B-</a:t>
            </a:r>
          </a:p>
        </p:txBody>
      </p:sp>
      <p:sp>
        <p:nvSpPr>
          <p:cNvPr id="31" name="Rectangle 30">
            <a:extLst>
              <a:ext uri="{FF2B5EF4-FFF2-40B4-BE49-F238E27FC236}">
                <a16:creationId xmlns:a16="http://schemas.microsoft.com/office/drawing/2014/main" id="{51F1913E-631B-44A1-A2F7-14CF15CF4CF2}"/>
              </a:ext>
            </a:extLst>
          </p:cNvPr>
          <p:cNvSpPr/>
          <p:nvPr/>
        </p:nvSpPr>
        <p:spPr>
          <a:xfrm>
            <a:off x="516531" y="249862"/>
            <a:ext cx="10366941" cy="769441"/>
          </a:xfrm>
          <a:prstGeom prst="rect">
            <a:avLst/>
          </a:prstGeom>
          <a:noFill/>
        </p:spPr>
        <p:txBody>
          <a:bodyPr wrap="none" lIns="91440" tIns="45720" rIns="91440" bIns="45720">
            <a:spAutoFit/>
          </a:bodyPr>
          <a:lstStyle/>
          <a:p>
            <a:r>
              <a:rPr lang="en-US" sz="4400" b="0" u="sng" cap="none" spc="0" dirty="0">
                <a:ln w="0"/>
                <a:solidFill>
                  <a:schemeClr val="tx1"/>
                </a:solidFill>
                <a:effectLst>
                  <a:outerShdw blurRad="38100" dist="19050" dir="2700000" algn="tl" rotWithShape="0">
                    <a:schemeClr val="dk1">
                      <a:alpha val="40000"/>
                    </a:schemeClr>
                  </a:outerShdw>
                </a:effectLst>
              </a:rPr>
              <a:t>Arduino connected to motor through </a:t>
            </a:r>
            <a:r>
              <a:rPr lang="en-US" sz="4400" b="0" u="sng" cap="none" spc="0" dirty="0">
                <a:ln w="0"/>
                <a:solidFill>
                  <a:schemeClr val="tx1"/>
                </a:solidFill>
                <a:effectLst>
                  <a:outerShdw blurRad="38100" dist="19050" dir="2700000" algn="tl" rotWithShape="0">
                    <a:schemeClr val="dk1">
                      <a:alpha val="40000"/>
                    </a:schemeClr>
                  </a:outerShdw>
                </a:effectLst>
                <a:latin typeface="Arial Narrow" panose="020B0606020202030204" pitchFamily="34" charset="0"/>
              </a:rPr>
              <a:t>L298n</a:t>
            </a:r>
          </a:p>
        </p:txBody>
      </p:sp>
    </p:spTree>
    <p:extLst>
      <p:ext uri="{BB962C8B-B14F-4D97-AF65-F5344CB8AC3E}">
        <p14:creationId xmlns:p14="http://schemas.microsoft.com/office/powerpoint/2010/main" val="203628972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C07A-6FB4-4646-A76B-0CA07EF68F3F}"/>
              </a:ext>
            </a:extLst>
          </p:cNvPr>
          <p:cNvSpPr>
            <a:spLocks noGrp="1"/>
          </p:cNvSpPr>
          <p:nvPr>
            <p:ph type="title"/>
          </p:nvPr>
        </p:nvSpPr>
        <p:spPr>
          <a:xfrm>
            <a:off x="1442720" y="614679"/>
            <a:ext cx="4521200" cy="748454"/>
          </a:xfrm>
        </p:spPr>
        <p:txBody>
          <a:bodyPr>
            <a:normAutofit fontScale="90000"/>
          </a:bodyPr>
          <a:lstStyle/>
          <a:p>
            <a:r>
              <a:rPr lang="en-IN" sz="6000" b="1" i="1" dirty="0">
                <a:solidFill>
                  <a:schemeClr val="accent2">
                    <a:lumMod val="75000"/>
                  </a:schemeClr>
                </a:solidFill>
              </a:rPr>
              <a:t>BUDGET:</a:t>
            </a:r>
          </a:p>
        </p:txBody>
      </p:sp>
      <p:sp>
        <p:nvSpPr>
          <p:cNvPr id="3" name="Content Placeholder 2">
            <a:extLst>
              <a:ext uri="{FF2B5EF4-FFF2-40B4-BE49-F238E27FC236}">
                <a16:creationId xmlns:a16="http://schemas.microsoft.com/office/drawing/2014/main" id="{E76CA01A-A52F-412E-8804-E0BFF33D5170}"/>
              </a:ext>
            </a:extLst>
          </p:cNvPr>
          <p:cNvSpPr>
            <a:spLocks noGrp="1"/>
          </p:cNvSpPr>
          <p:nvPr>
            <p:ph idx="1"/>
          </p:nvPr>
        </p:nvSpPr>
        <p:spPr/>
        <p:txBody>
          <a:bodyPr>
            <a:normAutofit/>
          </a:bodyPr>
          <a:lstStyle/>
          <a:p>
            <a:r>
              <a:rPr lang="en-IN" sz="2400" dirty="0"/>
              <a:t>Stepper motors(3 pcs)            :  2325 INR</a:t>
            </a:r>
          </a:p>
          <a:p>
            <a:r>
              <a:rPr lang="en-IN" sz="2400" dirty="0"/>
              <a:t>Arduinos (3 pcs)                       :  </a:t>
            </a:r>
          </a:p>
          <a:p>
            <a:r>
              <a:rPr lang="en-IN" sz="2400" dirty="0"/>
              <a:t>Motor shields (2 pcs)              :</a:t>
            </a:r>
          </a:p>
          <a:p>
            <a:r>
              <a:rPr lang="en-IN" sz="2400" dirty="0"/>
              <a:t>Worm gears (2pcs)                  : 300</a:t>
            </a:r>
          </a:p>
          <a:p>
            <a:r>
              <a:rPr lang="en-IN" sz="2400" dirty="0"/>
              <a:t>Other (nails, screws etc)         :</a:t>
            </a:r>
          </a:p>
          <a:p>
            <a:endParaRPr lang="en-IN" sz="2400" dirty="0"/>
          </a:p>
          <a:p>
            <a:endParaRPr lang="en-IN" sz="2400" dirty="0"/>
          </a:p>
          <a:p>
            <a:r>
              <a:rPr lang="en-IN" sz="2400" dirty="0"/>
              <a:t>                                                     TOTAL:</a:t>
            </a:r>
          </a:p>
        </p:txBody>
      </p:sp>
    </p:spTree>
    <p:extLst>
      <p:ext uri="{BB962C8B-B14F-4D97-AF65-F5344CB8AC3E}">
        <p14:creationId xmlns:p14="http://schemas.microsoft.com/office/powerpoint/2010/main" val="230464182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E43D9-D1C3-4822-AB98-6B4E391C80ED}"/>
              </a:ext>
            </a:extLst>
          </p:cNvPr>
          <p:cNvSpPr>
            <a:spLocks noGrp="1"/>
          </p:cNvSpPr>
          <p:nvPr>
            <p:ph type="title"/>
          </p:nvPr>
        </p:nvSpPr>
        <p:spPr>
          <a:xfrm>
            <a:off x="3408218" y="429345"/>
            <a:ext cx="5541819" cy="1325563"/>
          </a:xfrm>
        </p:spPr>
        <p:txBody>
          <a:bodyPr>
            <a:normAutofit/>
          </a:bodyPr>
          <a:lstStyle/>
          <a:p>
            <a:r>
              <a:rPr lang="en-IN" sz="4000" dirty="0"/>
              <a:t>ACKNOWLEDGEMENTS:</a:t>
            </a:r>
          </a:p>
        </p:txBody>
      </p:sp>
      <p:sp>
        <p:nvSpPr>
          <p:cNvPr id="3" name="Content Placeholder 2">
            <a:extLst>
              <a:ext uri="{FF2B5EF4-FFF2-40B4-BE49-F238E27FC236}">
                <a16:creationId xmlns:a16="http://schemas.microsoft.com/office/drawing/2014/main" id="{C2539083-63EE-4D74-9A7C-693577AB87B1}"/>
              </a:ext>
            </a:extLst>
          </p:cNvPr>
          <p:cNvSpPr>
            <a:spLocks noGrp="1"/>
          </p:cNvSpPr>
          <p:nvPr>
            <p:ph idx="1"/>
          </p:nvPr>
        </p:nvSpPr>
        <p:spPr>
          <a:xfrm>
            <a:off x="1373910" y="1754912"/>
            <a:ext cx="5765800" cy="3348181"/>
          </a:xfrm>
        </p:spPr>
        <p:txBody>
          <a:bodyPr>
            <a:normAutofit fontScale="92500" lnSpcReduction="20000"/>
          </a:bodyPr>
          <a:lstStyle/>
          <a:p>
            <a:pPr marL="0" indent="0">
              <a:buNone/>
            </a:pPr>
            <a:r>
              <a:rPr lang="en-IN" dirty="0"/>
              <a:t>We convey our sincere thanks to:</a:t>
            </a:r>
          </a:p>
          <a:p>
            <a:pPr>
              <a:buFont typeface="Arial" panose="020B0604020202020204" pitchFamily="34" charset="0"/>
              <a:buChar char="•"/>
            </a:pPr>
            <a:r>
              <a:rPr lang="en-IN" b="1" dirty="0"/>
              <a:t>Fabrication:</a:t>
            </a:r>
          </a:p>
          <a:p>
            <a:pPr marL="0" indent="0">
              <a:buNone/>
            </a:pPr>
            <a:r>
              <a:rPr lang="en-IN" sz="2600" dirty="0"/>
              <a:t>      </a:t>
            </a:r>
            <a:r>
              <a:rPr lang="en-IN" sz="2600" dirty="0" err="1"/>
              <a:t>Ananthu</a:t>
            </a:r>
            <a:r>
              <a:rPr lang="en-IN" sz="2600" dirty="0"/>
              <a:t> </a:t>
            </a:r>
            <a:r>
              <a:rPr lang="en-IN" sz="2600" dirty="0" err="1"/>
              <a:t>sesikumar</a:t>
            </a:r>
            <a:r>
              <a:rPr lang="en-IN" sz="2600" dirty="0"/>
              <a:t>, JT Electrical.</a:t>
            </a:r>
          </a:p>
          <a:p>
            <a:pPr marL="0" indent="0">
              <a:buNone/>
            </a:pPr>
            <a:r>
              <a:rPr lang="en-IN" sz="2600" dirty="0"/>
              <a:t>       </a:t>
            </a:r>
            <a:r>
              <a:rPr lang="en-IN" sz="2600" dirty="0" err="1"/>
              <a:t>Vinu</a:t>
            </a:r>
            <a:r>
              <a:rPr lang="en-IN" sz="2600" dirty="0"/>
              <a:t> D, </a:t>
            </a:r>
            <a:r>
              <a:rPr lang="en-IN" sz="2600" dirty="0" err="1"/>
              <a:t>Superindent</a:t>
            </a:r>
            <a:r>
              <a:rPr lang="en-IN" sz="2600" dirty="0"/>
              <a:t>, Workshop.</a:t>
            </a:r>
          </a:p>
          <a:p>
            <a:pPr marL="0" indent="0">
              <a:buNone/>
            </a:pPr>
            <a:r>
              <a:rPr lang="en-IN" sz="2600" dirty="0"/>
              <a:t>       Ganesh, JT Mechanical.</a:t>
            </a:r>
          </a:p>
          <a:p>
            <a:endParaRPr lang="en-IN" dirty="0"/>
          </a:p>
          <a:p>
            <a:r>
              <a:rPr lang="en-IN" b="1" dirty="0"/>
              <a:t>Programming guidance:</a:t>
            </a:r>
          </a:p>
          <a:p>
            <a:pPr marL="0" indent="0">
              <a:buNone/>
            </a:pPr>
            <a:r>
              <a:rPr lang="en-IN" b="1" dirty="0"/>
              <a:t>             </a:t>
            </a:r>
            <a:r>
              <a:rPr lang="en-IN" dirty="0"/>
              <a:t>Dileep Kumar (121601015)</a:t>
            </a:r>
          </a:p>
        </p:txBody>
      </p:sp>
    </p:spTree>
    <p:extLst>
      <p:ext uri="{BB962C8B-B14F-4D97-AF65-F5344CB8AC3E}">
        <p14:creationId xmlns:p14="http://schemas.microsoft.com/office/powerpoint/2010/main" val="342639282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6C74AA-DC90-49F5-BADF-142D51FD88D4}"/>
              </a:ext>
            </a:extLst>
          </p:cNvPr>
          <p:cNvSpPr>
            <a:spLocks noGrp="1"/>
          </p:cNvSpPr>
          <p:nvPr>
            <p:ph idx="4294967295"/>
          </p:nvPr>
        </p:nvSpPr>
        <p:spPr>
          <a:xfrm>
            <a:off x="230910" y="2234191"/>
            <a:ext cx="11572875" cy="3241675"/>
          </a:xfrm>
        </p:spPr>
        <p:txBody>
          <a:bodyPr>
            <a:noAutofit/>
          </a:bodyPr>
          <a:lstStyle/>
          <a:p>
            <a:r>
              <a:rPr lang="en-IN" sz="2400" dirty="0"/>
              <a:t>No equipment available to make c shaped jaw for a helical gear</a:t>
            </a:r>
          </a:p>
          <a:p>
            <a:r>
              <a:rPr lang="en-IN" sz="2400" dirty="0"/>
              <a:t>Wood of our desired properties was not available</a:t>
            </a:r>
          </a:p>
          <a:p>
            <a:r>
              <a:rPr lang="en-IN" sz="2400" dirty="0"/>
              <a:t>Non availability of required components</a:t>
            </a:r>
          </a:p>
          <a:p>
            <a:r>
              <a:rPr lang="en-IN" sz="2400" dirty="0"/>
              <a:t>Not able to supply required amount of power</a:t>
            </a:r>
          </a:p>
        </p:txBody>
      </p:sp>
      <p:sp>
        <p:nvSpPr>
          <p:cNvPr id="4" name="Rectangle 3">
            <a:extLst>
              <a:ext uri="{FF2B5EF4-FFF2-40B4-BE49-F238E27FC236}">
                <a16:creationId xmlns:a16="http://schemas.microsoft.com/office/drawing/2014/main" id="{FC8AC5BB-437B-43C1-8599-DF21A92AF245}"/>
              </a:ext>
            </a:extLst>
          </p:cNvPr>
          <p:cNvSpPr/>
          <p:nvPr/>
        </p:nvSpPr>
        <p:spPr>
          <a:xfrm>
            <a:off x="624022" y="608463"/>
            <a:ext cx="6104107"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solidFill>
                  <a:schemeClr val="accent6">
                    <a:lumMod val="75000"/>
                  </a:schemeClr>
                </a:solidFill>
                <a:effectLst/>
              </a:rPr>
              <a:t>PROBLEMS FACED:</a:t>
            </a:r>
          </a:p>
        </p:txBody>
      </p:sp>
    </p:spTree>
    <p:extLst>
      <p:ext uri="{BB962C8B-B14F-4D97-AF65-F5344CB8AC3E}">
        <p14:creationId xmlns:p14="http://schemas.microsoft.com/office/powerpoint/2010/main" val="304868736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C04796-916E-4262-88F9-A1450473E294}"/>
              </a:ext>
            </a:extLst>
          </p:cNvPr>
          <p:cNvSpPr/>
          <p:nvPr/>
        </p:nvSpPr>
        <p:spPr>
          <a:xfrm>
            <a:off x="243699" y="2514423"/>
            <a:ext cx="10141888" cy="1569660"/>
          </a:xfrm>
          <a:prstGeom prst="rect">
            <a:avLst/>
          </a:prstGeom>
          <a:noFill/>
        </p:spPr>
        <p:txBody>
          <a:bodyPr wrap="square" lIns="91440" tIns="45720" rIns="91440" bIns="45720">
            <a:spAutoFit/>
          </a:bodyPr>
          <a:lstStyle/>
          <a:p>
            <a:pPr algn="ctr"/>
            <a:r>
              <a:rPr lang="en-US" sz="9600" b="0" cap="none" spc="0" dirty="0">
                <a:ln w="0"/>
                <a:solidFill>
                  <a:schemeClr val="accent1">
                    <a:lumMod val="75000"/>
                  </a:schemeClr>
                </a:solidFill>
                <a:effectLst>
                  <a:outerShdw blurRad="38100" dist="19050" dir="2700000" algn="tl" rotWithShape="0">
                    <a:schemeClr val="dk1">
                      <a:alpha val="40000"/>
                    </a:schemeClr>
                  </a:outerShdw>
                  <a:reflection blurRad="6350" stA="50000" endA="300" endPos="50000" dist="60007" dir="5400000" sy="-100000" algn="bl" rotWithShape="0"/>
                </a:effectLst>
              </a:rPr>
              <a:t>LAPTOP TABLE</a:t>
            </a:r>
          </a:p>
        </p:txBody>
      </p:sp>
      <p:sp>
        <p:nvSpPr>
          <p:cNvPr id="6" name="Rectangle 5">
            <a:extLst>
              <a:ext uri="{FF2B5EF4-FFF2-40B4-BE49-F238E27FC236}">
                <a16:creationId xmlns:a16="http://schemas.microsoft.com/office/drawing/2014/main" id="{DC46A88A-31D1-420F-B2AE-9C48813A5E3A}"/>
              </a:ext>
            </a:extLst>
          </p:cNvPr>
          <p:cNvSpPr/>
          <p:nvPr/>
        </p:nvSpPr>
        <p:spPr>
          <a:xfrm>
            <a:off x="3877377" y="1929648"/>
            <a:ext cx="3243197" cy="584775"/>
          </a:xfrm>
          <a:prstGeom prst="rect">
            <a:avLst/>
          </a:prstGeom>
          <a:noFill/>
        </p:spPr>
        <p:txBody>
          <a:bodyPr wrap="none" lIns="91440" tIns="45720" rIns="91440" bIns="45720">
            <a:spAutoFit/>
          </a:bodyPr>
          <a:lstStyle/>
          <a:p>
            <a:pPr algn="ctr"/>
            <a:r>
              <a:rPr lang="en-US" sz="3200" dirty="0" err="1">
                <a:ln w="0"/>
                <a:effectLst>
                  <a:outerShdw blurRad="38100" dist="19050" dir="2700000" algn="tl" rotWithShape="0">
                    <a:schemeClr val="dk1">
                      <a:alpha val="40000"/>
                    </a:schemeClr>
                  </a:outerShdw>
                </a:effectLst>
              </a:rPr>
              <a:t>CSquare</a:t>
            </a:r>
            <a:r>
              <a:rPr lang="en-US" sz="3200" dirty="0">
                <a:ln w="0"/>
                <a:effectLst>
                  <a:outerShdw blurRad="38100" dist="19050" dir="2700000" algn="tl" rotWithShape="0">
                    <a:schemeClr val="dk1">
                      <a:alpha val="40000"/>
                    </a:schemeClr>
                  </a:outerShdw>
                </a:effectLst>
              </a:rPr>
              <a:t> </a:t>
            </a:r>
            <a:r>
              <a:rPr lang="en-US" sz="2800" dirty="0">
                <a:ln w="0"/>
                <a:effectLst>
                  <a:outerShdw blurRad="38100" dist="19050" dir="2700000" algn="tl" rotWithShape="0">
                    <a:schemeClr val="dk1">
                      <a:alpha val="40000"/>
                    </a:schemeClr>
                  </a:outerShdw>
                </a:effectLst>
              </a:rPr>
              <a:t>PROJECT</a:t>
            </a:r>
            <a:endParaRPr lang="en-US"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5407105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C3F7-EA23-4F25-80C0-6FA52B9D16E8}"/>
              </a:ext>
            </a:extLst>
          </p:cNvPr>
          <p:cNvSpPr>
            <a:spLocks noGrp="1"/>
          </p:cNvSpPr>
          <p:nvPr>
            <p:ph type="title"/>
          </p:nvPr>
        </p:nvSpPr>
        <p:spPr/>
        <p:txBody>
          <a:bodyPr/>
          <a:lstStyle/>
          <a:p>
            <a:r>
              <a:rPr lang="en-IN" dirty="0"/>
              <a:t>TEAM MEMBERS:</a:t>
            </a:r>
          </a:p>
        </p:txBody>
      </p:sp>
      <p:sp>
        <p:nvSpPr>
          <p:cNvPr id="3" name="Content Placeholder 2">
            <a:extLst>
              <a:ext uri="{FF2B5EF4-FFF2-40B4-BE49-F238E27FC236}">
                <a16:creationId xmlns:a16="http://schemas.microsoft.com/office/drawing/2014/main" id="{CCB1B63D-5B22-47AA-BD13-7A04C47D86A6}"/>
              </a:ext>
            </a:extLst>
          </p:cNvPr>
          <p:cNvSpPr>
            <a:spLocks noGrp="1"/>
          </p:cNvSpPr>
          <p:nvPr>
            <p:ph idx="1"/>
          </p:nvPr>
        </p:nvSpPr>
        <p:spPr>
          <a:xfrm>
            <a:off x="5144654" y="1123837"/>
            <a:ext cx="5828145" cy="4601182"/>
          </a:xfrm>
        </p:spPr>
        <p:txBody>
          <a:bodyPr/>
          <a:lstStyle/>
          <a:p>
            <a:endParaRPr lang="en-IN" dirty="0"/>
          </a:p>
          <a:p>
            <a:r>
              <a:rPr lang="en-IN" b="1" dirty="0">
                <a:latin typeface="+mj-lt"/>
              </a:rPr>
              <a:t>Sachin </a:t>
            </a:r>
            <a:r>
              <a:rPr lang="en-IN" b="1" dirty="0" err="1">
                <a:latin typeface="+mj-lt"/>
              </a:rPr>
              <a:t>Rustagi</a:t>
            </a:r>
            <a:r>
              <a:rPr lang="en-IN" b="1" dirty="0">
                <a:latin typeface="+mj-lt"/>
              </a:rPr>
              <a:t>  </a:t>
            </a:r>
            <a:r>
              <a:rPr lang="en-IN" dirty="0">
                <a:latin typeface="+mj-lt"/>
              </a:rPr>
              <a:t>: </a:t>
            </a:r>
            <a:r>
              <a:rPr lang="en-IN" sz="2400" dirty="0">
                <a:latin typeface="+mj-lt"/>
              </a:rPr>
              <a:t>121601022</a:t>
            </a:r>
          </a:p>
          <a:p>
            <a:r>
              <a:rPr lang="en-IN" b="1" dirty="0">
                <a:latin typeface="+mj-lt"/>
              </a:rPr>
              <a:t>Pavan Chandra  </a:t>
            </a:r>
            <a:r>
              <a:rPr lang="en-IN" dirty="0">
                <a:latin typeface="+mj-lt"/>
              </a:rPr>
              <a:t>: </a:t>
            </a:r>
            <a:r>
              <a:rPr lang="en-IN" sz="2400" dirty="0">
                <a:latin typeface="+mj-lt"/>
              </a:rPr>
              <a:t>121701019</a:t>
            </a:r>
          </a:p>
          <a:p>
            <a:r>
              <a:rPr lang="en-IN" b="1" dirty="0">
                <a:latin typeface="+mj-lt"/>
              </a:rPr>
              <a:t>Sai </a:t>
            </a:r>
            <a:r>
              <a:rPr lang="en-IN" b="1" dirty="0" err="1">
                <a:latin typeface="+mj-lt"/>
              </a:rPr>
              <a:t>Srujan</a:t>
            </a:r>
            <a:r>
              <a:rPr lang="en-IN" b="1" dirty="0">
                <a:latin typeface="+mj-lt"/>
              </a:rPr>
              <a:t>           </a:t>
            </a:r>
            <a:r>
              <a:rPr lang="en-IN" dirty="0">
                <a:latin typeface="+mj-lt"/>
              </a:rPr>
              <a:t>: </a:t>
            </a:r>
            <a:r>
              <a:rPr lang="en-IN" sz="2400" dirty="0">
                <a:latin typeface="+mj-lt"/>
              </a:rPr>
              <a:t>101701007</a:t>
            </a:r>
          </a:p>
          <a:p>
            <a:r>
              <a:rPr lang="en-IN" b="1" dirty="0" err="1">
                <a:latin typeface="+mj-lt"/>
              </a:rPr>
              <a:t>Phanindra</a:t>
            </a:r>
            <a:r>
              <a:rPr lang="en-IN" b="1" dirty="0">
                <a:latin typeface="+mj-lt"/>
              </a:rPr>
              <a:t>    </a:t>
            </a:r>
            <a:r>
              <a:rPr lang="en-IN" dirty="0">
                <a:latin typeface="+mj-lt"/>
              </a:rPr>
              <a:t>      : </a:t>
            </a:r>
            <a:r>
              <a:rPr lang="en-IN" sz="2400" dirty="0">
                <a:latin typeface="+mj-lt"/>
              </a:rPr>
              <a:t>121701030</a:t>
            </a:r>
          </a:p>
          <a:p>
            <a:r>
              <a:rPr lang="en-IN" b="1" dirty="0" err="1">
                <a:latin typeface="+mj-lt"/>
              </a:rPr>
              <a:t>Edla</a:t>
            </a:r>
            <a:r>
              <a:rPr lang="en-IN" b="1" dirty="0">
                <a:latin typeface="+mj-lt"/>
              </a:rPr>
              <a:t> </a:t>
            </a:r>
            <a:r>
              <a:rPr lang="en-IN" b="1" dirty="0" err="1">
                <a:latin typeface="+mj-lt"/>
              </a:rPr>
              <a:t>Lekhana</a:t>
            </a:r>
            <a:r>
              <a:rPr lang="en-IN" b="1" dirty="0">
                <a:latin typeface="+mj-lt"/>
              </a:rPr>
              <a:t>     </a:t>
            </a:r>
            <a:r>
              <a:rPr lang="en-IN" dirty="0">
                <a:latin typeface="+mj-lt"/>
              </a:rPr>
              <a:t>: </a:t>
            </a:r>
            <a:r>
              <a:rPr lang="en-IN" sz="2400" dirty="0">
                <a:latin typeface="+mj-lt"/>
              </a:rPr>
              <a:t>121701008</a:t>
            </a:r>
          </a:p>
          <a:p>
            <a:pPr marL="0" indent="0">
              <a:buNone/>
            </a:pPr>
            <a:endParaRPr lang="en-IN" sz="2400" dirty="0"/>
          </a:p>
          <a:p>
            <a:pPr marL="0" indent="0">
              <a:buNone/>
            </a:pPr>
            <a:r>
              <a:rPr lang="en-IN" sz="2400" b="1" i="1" dirty="0"/>
              <a:t>MENTOR</a:t>
            </a:r>
            <a:r>
              <a:rPr lang="en-IN" sz="2400" dirty="0"/>
              <a:t>: Aravind </a:t>
            </a:r>
            <a:r>
              <a:rPr lang="en-IN" sz="2400" dirty="0" err="1"/>
              <a:t>Ajoy</a:t>
            </a:r>
            <a:r>
              <a:rPr lang="en-IN" sz="2400" dirty="0"/>
              <a:t> , </a:t>
            </a:r>
            <a:r>
              <a:rPr lang="en-IN" sz="2400" dirty="0" err="1"/>
              <a:t>Asst.prof</a:t>
            </a:r>
            <a:r>
              <a:rPr lang="en-IN" sz="2400" dirty="0"/>
              <a:t> , EE.</a:t>
            </a:r>
          </a:p>
        </p:txBody>
      </p:sp>
    </p:spTree>
    <p:extLst>
      <p:ext uri="{BB962C8B-B14F-4D97-AF65-F5344CB8AC3E}">
        <p14:creationId xmlns:p14="http://schemas.microsoft.com/office/powerpoint/2010/main" val="111261623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0DA097-E918-401C-9F9F-A1EE00ABCB19}"/>
              </a:ext>
            </a:extLst>
          </p:cNvPr>
          <p:cNvSpPr/>
          <p:nvPr/>
        </p:nvSpPr>
        <p:spPr>
          <a:xfrm>
            <a:off x="2390658" y="1369445"/>
            <a:ext cx="718902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PROBLEM STATEMENT:</a:t>
            </a:r>
          </a:p>
        </p:txBody>
      </p:sp>
      <p:sp>
        <p:nvSpPr>
          <p:cNvPr id="3" name="Rectangle 2">
            <a:extLst>
              <a:ext uri="{FF2B5EF4-FFF2-40B4-BE49-F238E27FC236}">
                <a16:creationId xmlns:a16="http://schemas.microsoft.com/office/drawing/2014/main" id="{9D9ACB3E-5D3C-4F87-9103-8CA6446D49D7}"/>
              </a:ext>
            </a:extLst>
          </p:cNvPr>
          <p:cNvSpPr/>
          <p:nvPr/>
        </p:nvSpPr>
        <p:spPr>
          <a:xfrm>
            <a:off x="1154546" y="2866257"/>
            <a:ext cx="10176912" cy="1938992"/>
          </a:xfrm>
          <a:prstGeom prst="rect">
            <a:avLst/>
          </a:prstGeom>
          <a:noFill/>
        </p:spPr>
        <p:txBody>
          <a:bodyPr wrap="square" lIns="91440" tIns="45720" rIns="91440" bIns="45720">
            <a:spAutoFit/>
          </a:bodyPr>
          <a:lstStyle/>
          <a:p>
            <a:pPr algn="ctr"/>
            <a:r>
              <a:rPr lang="en-US" sz="2400" b="1" dirty="0">
                <a:ln w="0"/>
                <a:effectLst>
                  <a:outerShdw blurRad="38100" dist="19050" dir="2700000" algn="tl" rotWithShape="0">
                    <a:schemeClr val="dk1">
                      <a:alpha val="40000"/>
                    </a:schemeClr>
                  </a:outerShdw>
                </a:effectLst>
              </a:rPr>
              <a:t>Computer Table to use a laptop while bedridden </a:t>
            </a:r>
            <a:r>
              <a:rPr lang="en-US" sz="2400" dirty="0">
                <a:ln w="0"/>
                <a:effectLst>
                  <a:outerShdw blurRad="38100" dist="19050" dir="2700000" algn="tl" rotWithShape="0">
                    <a:schemeClr val="dk1">
                      <a:alpha val="40000"/>
                    </a:schemeClr>
                  </a:outerShdw>
                </a:effectLst>
              </a:rPr>
              <a:t>:</a:t>
            </a:r>
          </a:p>
          <a:p>
            <a:pPr algn="ctr"/>
            <a:endParaRPr lang="en-US" sz="2400" dirty="0">
              <a:ln w="0"/>
              <a:effectLst>
                <a:outerShdw blurRad="38100" dist="19050" dir="2700000" algn="tl" rotWithShape="0">
                  <a:schemeClr val="dk1">
                    <a:alpha val="40000"/>
                  </a:schemeClr>
                </a:outerShdw>
              </a:effectLst>
            </a:endParaRPr>
          </a:p>
          <a:p>
            <a:r>
              <a:rPr lang="en-US" sz="2400" dirty="0">
                <a:ln w="0"/>
                <a:effectLst>
                  <a:outerShdw blurRad="38100" dist="19050" dir="2700000" algn="tl" rotWithShape="0">
                    <a:schemeClr val="dk1">
                      <a:alpha val="40000"/>
                    </a:schemeClr>
                  </a:outerShdw>
                </a:effectLst>
              </a:rPr>
              <a:t> People who are bed ridden often wish to use their laptop. It will be nice to make an ergonomic computer table whose height and angle can be adjusted by the user. Thought also must be given for use of the  keyboard and mouse.</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330424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2610C-BA8B-4CA0-8DDF-477EE6CDC4E2}"/>
              </a:ext>
            </a:extLst>
          </p:cNvPr>
          <p:cNvSpPr>
            <a:spLocks noGrp="1"/>
          </p:cNvSpPr>
          <p:nvPr>
            <p:ph type="title"/>
          </p:nvPr>
        </p:nvSpPr>
        <p:spPr>
          <a:xfrm>
            <a:off x="2933700" y="968395"/>
            <a:ext cx="8770571" cy="1560716"/>
          </a:xfrm>
        </p:spPr>
        <p:txBody>
          <a:bodyPr/>
          <a:lstStyle/>
          <a:p>
            <a:r>
              <a:rPr lang="en-IN" dirty="0"/>
              <a:t>SPECIFICATIONS:</a:t>
            </a:r>
          </a:p>
        </p:txBody>
      </p:sp>
      <p:sp>
        <p:nvSpPr>
          <p:cNvPr id="3" name="Content Placeholder 2">
            <a:extLst>
              <a:ext uri="{FF2B5EF4-FFF2-40B4-BE49-F238E27FC236}">
                <a16:creationId xmlns:a16="http://schemas.microsoft.com/office/drawing/2014/main" id="{35B2606F-2908-4869-9220-C349154EF295}"/>
              </a:ext>
            </a:extLst>
          </p:cNvPr>
          <p:cNvSpPr>
            <a:spLocks noGrp="1"/>
          </p:cNvSpPr>
          <p:nvPr>
            <p:ph idx="1"/>
          </p:nvPr>
        </p:nvSpPr>
        <p:spPr>
          <a:xfrm>
            <a:off x="2933700" y="2438400"/>
            <a:ext cx="8770571" cy="3651504"/>
          </a:xfrm>
        </p:spPr>
        <p:txBody>
          <a:bodyPr/>
          <a:lstStyle/>
          <a:p>
            <a:r>
              <a:rPr lang="en-IN" dirty="0"/>
              <a:t>The table is completely automatic i.e., no manual work is required</a:t>
            </a:r>
          </a:p>
          <a:p>
            <a:r>
              <a:rPr lang="en-IN" dirty="0"/>
              <a:t>The height and angle change at the same time</a:t>
            </a:r>
          </a:p>
          <a:p>
            <a:r>
              <a:rPr lang="en-IN" dirty="0"/>
              <a:t>Angle of the plank can be changed as per the users convenience </a:t>
            </a:r>
          </a:p>
          <a:p>
            <a:r>
              <a:rPr lang="en-IN" dirty="0"/>
              <a:t>Any size laptop can be fixed to the table</a:t>
            </a:r>
          </a:p>
          <a:p>
            <a:r>
              <a:rPr lang="en-IN" dirty="0"/>
              <a:t>A separate place is allotted to use a mouse</a:t>
            </a:r>
          </a:p>
        </p:txBody>
      </p:sp>
    </p:spTree>
    <p:extLst>
      <p:ext uri="{BB962C8B-B14F-4D97-AF65-F5344CB8AC3E}">
        <p14:creationId xmlns:p14="http://schemas.microsoft.com/office/powerpoint/2010/main" val="312274997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E9A8-2182-416E-AC68-F8C5B239D335}"/>
              </a:ext>
            </a:extLst>
          </p:cNvPr>
          <p:cNvSpPr>
            <a:spLocks noGrp="1"/>
          </p:cNvSpPr>
          <p:nvPr>
            <p:ph type="title"/>
          </p:nvPr>
        </p:nvSpPr>
        <p:spPr>
          <a:xfrm>
            <a:off x="3612833" y="1238568"/>
            <a:ext cx="4397374" cy="1000124"/>
          </a:xfrm>
        </p:spPr>
        <p:txBody>
          <a:bodyPr/>
          <a:lstStyle/>
          <a:p>
            <a:r>
              <a:rPr lang="en-IN" b="1" i="1" dirty="0">
                <a:solidFill>
                  <a:schemeClr val="accent1">
                    <a:lumMod val="75000"/>
                  </a:schemeClr>
                </a:solidFill>
              </a:rPr>
              <a:t>MECHANISM:</a:t>
            </a:r>
          </a:p>
        </p:txBody>
      </p:sp>
      <p:sp>
        <p:nvSpPr>
          <p:cNvPr id="3" name="Content Placeholder 2">
            <a:extLst>
              <a:ext uri="{FF2B5EF4-FFF2-40B4-BE49-F238E27FC236}">
                <a16:creationId xmlns:a16="http://schemas.microsoft.com/office/drawing/2014/main" id="{E0B9144F-20C8-41C0-965E-D0A41988714B}"/>
              </a:ext>
            </a:extLst>
          </p:cNvPr>
          <p:cNvSpPr>
            <a:spLocks noGrp="1"/>
          </p:cNvSpPr>
          <p:nvPr>
            <p:ph idx="1"/>
          </p:nvPr>
        </p:nvSpPr>
        <p:spPr>
          <a:xfrm>
            <a:off x="1270950" y="2486659"/>
            <a:ext cx="10018713" cy="3790951"/>
          </a:xfrm>
        </p:spPr>
        <p:txBody>
          <a:bodyPr>
            <a:normAutofit/>
          </a:bodyPr>
          <a:lstStyle/>
          <a:p>
            <a:r>
              <a:rPr lang="en-IN" sz="3200" i="1" dirty="0"/>
              <a:t>Height of the plank</a:t>
            </a:r>
            <a:r>
              <a:rPr lang="en-IN" dirty="0"/>
              <a:t>: </a:t>
            </a:r>
          </a:p>
          <a:p>
            <a:pPr marL="0" indent="0">
              <a:buNone/>
            </a:pPr>
            <a:r>
              <a:rPr lang="en-IN" dirty="0"/>
              <a:t>        C jaws move up and down with the help of worm gears driven by         stepper motors attached to both the legs.</a:t>
            </a:r>
          </a:p>
          <a:p>
            <a:endParaRPr lang="en-IN" sz="3200" i="1" dirty="0"/>
          </a:p>
          <a:p>
            <a:r>
              <a:rPr lang="en-IN" sz="3200" i="1" dirty="0"/>
              <a:t>Angle of the plank</a:t>
            </a:r>
            <a:r>
              <a:rPr lang="en-IN" dirty="0"/>
              <a:t>:</a:t>
            </a:r>
          </a:p>
          <a:p>
            <a:pPr marL="0" indent="0">
              <a:buNone/>
            </a:pPr>
            <a:r>
              <a:rPr lang="en-IN" dirty="0"/>
              <a:t>        A slider is placed at the right edge of the plank. This is attached to a lead screw which rotates with the help of another stepper motor.</a:t>
            </a:r>
          </a:p>
        </p:txBody>
      </p:sp>
    </p:spTree>
    <p:extLst>
      <p:ext uri="{BB962C8B-B14F-4D97-AF65-F5344CB8AC3E}">
        <p14:creationId xmlns:p14="http://schemas.microsoft.com/office/powerpoint/2010/main" val="359574372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BBF9-2DDE-4CAD-B276-98CF93A39D38}"/>
              </a:ext>
            </a:extLst>
          </p:cNvPr>
          <p:cNvSpPr>
            <a:spLocks noGrp="1"/>
          </p:cNvSpPr>
          <p:nvPr>
            <p:ph type="title"/>
          </p:nvPr>
        </p:nvSpPr>
        <p:spPr>
          <a:xfrm>
            <a:off x="5878205" y="331863"/>
            <a:ext cx="4977976" cy="1454051"/>
          </a:xfrm>
        </p:spPr>
        <p:txBody>
          <a:bodyPr>
            <a:normAutofit/>
          </a:bodyPr>
          <a:lstStyle/>
          <a:p>
            <a:r>
              <a:rPr lang="en-IN" b="1" i="1" dirty="0">
                <a:ln w="22225">
                  <a:solidFill>
                    <a:schemeClr val="bg2">
                      <a:lumMod val="10000"/>
                    </a:schemeClr>
                  </a:solidFill>
                  <a:prstDash val="solid"/>
                </a:ln>
                <a:solidFill>
                  <a:schemeClr val="accent1">
                    <a:lumMod val="50000"/>
                  </a:schemeClr>
                </a:solidFill>
              </a:rPr>
              <a:t>WHY WORM GEAR?</a:t>
            </a:r>
          </a:p>
        </p:txBody>
      </p:sp>
      <p:sp>
        <p:nvSpPr>
          <p:cNvPr id="3" name="Content Placeholder 2">
            <a:extLst>
              <a:ext uri="{FF2B5EF4-FFF2-40B4-BE49-F238E27FC236}">
                <a16:creationId xmlns:a16="http://schemas.microsoft.com/office/drawing/2014/main" id="{959EC4F1-84CA-4554-B800-281F46FFC4D5}"/>
              </a:ext>
            </a:extLst>
          </p:cNvPr>
          <p:cNvSpPr>
            <a:spLocks noGrp="1"/>
          </p:cNvSpPr>
          <p:nvPr>
            <p:ph idx="1"/>
          </p:nvPr>
        </p:nvSpPr>
        <p:spPr>
          <a:xfrm>
            <a:off x="5688767" y="2422577"/>
            <a:ext cx="6086475" cy="3289196"/>
          </a:xfrm>
        </p:spPr>
        <p:txBody>
          <a:bodyPr anchor="ctr">
            <a:normAutofit/>
          </a:bodyPr>
          <a:lstStyle/>
          <a:p>
            <a:r>
              <a:rPr lang="en-US" sz="2400" dirty="0">
                <a:solidFill>
                  <a:srgbClr val="000000"/>
                </a:solidFill>
              </a:rPr>
              <a:t>A worm drive can reduce rotational speed or transmit higher torque</a:t>
            </a:r>
          </a:p>
          <a:p>
            <a:endParaRPr lang="en-IN" sz="2400" dirty="0">
              <a:solidFill>
                <a:srgbClr val="000000"/>
              </a:solidFill>
            </a:endParaRPr>
          </a:p>
          <a:p>
            <a:r>
              <a:rPr lang="en-US" sz="2400" dirty="0">
                <a:solidFill>
                  <a:srgbClr val="000000"/>
                </a:solidFill>
              </a:rPr>
              <a:t>The direction of transmission (input shaft vs output shaft) is not reversible </a:t>
            </a:r>
          </a:p>
          <a:p>
            <a:endParaRPr lang="en-US" sz="2400" dirty="0">
              <a:solidFill>
                <a:srgbClr val="000000"/>
              </a:solidFill>
            </a:endParaRPr>
          </a:p>
          <a:p>
            <a:pPr marL="0" indent="0">
              <a:buNone/>
            </a:pPr>
            <a:endParaRPr lang="en-US" sz="2000" dirty="0"/>
          </a:p>
          <a:p>
            <a:pPr marL="0" indent="0">
              <a:buNone/>
            </a:pPr>
            <a:endParaRPr lang="en-IN" sz="2000" dirty="0">
              <a:solidFill>
                <a:srgbClr val="000000"/>
              </a:solidFill>
            </a:endParaRPr>
          </a:p>
          <a:p>
            <a:pPr marL="0" indent="0">
              <a:buNone/>
            </a:pPr>
            <a:endParaRPr lang="en-IN" sz="2000" dirty="0">
              <a:solidFill>
                <a:srgbClr val="000000"/>
              </a:solidFill>
            </a:endParaRPr>
          </a:p>
        </p:txBody>
      </p:sp>
      <p:pic>
        <p:nvPicPr>
          <p:cNvPr id="4" name="Picture 3">
            <a:extLst>
              <a:ext uri="{FF2B5EF4-FFF2-40B4-BE49-F238E27FC236}">
                <a16:creationId xmlns:a16="http://schemas.microsoft.com/office/drawing/2014/main" id="{14C27F84-EAA2-4261-8B22-5C544AC094AF}"/>
              </a:ext>
            </a:extLst>
          </p:cNvPr>
          <p:cNvPicPr>
            <a:picLocks noChangeAspect="1"/>
          </p:cNvPicPr>
          <p:nvPr/>
        </p:nvPicPr>
        <p:blipFill rotWithShape="1">
          <a:blip r:embed="rId2">
            <a:alphaModFix/>
            <a:extLst/>
          </a:blip>
          <a:srcRect l="3977" r="481"/>
          <a:stretch/>
        </p:blipFill>
        <p:spPr>
          <a:xfrm>
            <a:off x="0" y="573113"/>
            <a:ext cx="5457170" cy="5711773"/>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spTree>
    <p:extLst>
      <p:ext uri="{BB962C8B-B14F-4D97-AF65-F5344CB8AC3E}">
        <p14:creationId xmlns:p14="http://schemas.microsoft.com/office/powerpoint/2010/main" val="176874969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58058-9B79-4DEA-A7CC-001A7623D45B}"/>
              </a:ext>
            </a:extLst>
          </p:cNvPr>
          <p:cNvSpPr>
            <a:spLocks noGrp="1"/>
          </p:cNvSpPr>
          <p:nvPr>
            <p:ph idx="1"/>
          </p:nvPr>
        </p:nvSpPr>
        <p:spPr>
          <a:xfrm>
            <a:off x="1676400" y="2189536"/>
            <a:ext cx="10515600" cy="3143539"/>
          </a:xfrm>
        </p:spPr>
        <p:txBody>
          <a:bodyPr>
            <a:normAutofit fontScale="92500"/>
          </a:bodyPr>
          <a:lstStyle/>
          <a:p>
            <a:r>
              <a:rPr lang="en-US" sz="2400" dirty="0"/>
              <a:t> High reliability, high torque at low speeds.</a:t>
            </a:r>
          </a:p>
          <a:p>
            <a:endParaRPr lang="en-US" sz="2400" dirty="0"/>
          </a:p>
          <a:p>
            <a:pPr fontAlgn="base"/>
            <a:r>
              <a:rPr lang="en-US" sz="2400" dirty="0"/>
              <a:t> A wide range of rotational speeds can be achieved.</a:t>
            </a:r>
            <a:br>
              <a:rPr lang="en-US" sz="2400" dirty="0"/>
            </a:br>
            <a:endParaRPr lang="en-US" sz="2400" dirty="0"/>
          </a:p>
          <a:p>
            <a:r>
              <a:rPr lang="en-US" sz="2400" dirty="0"/>
              <a:t>The motor has full torque at standstill (</a:t>
            </a:r>
            <a:r>
              <a:rPr lang="en-US" sz="2400" i="1" dirty="0"/>
              <a:t>if the windings are energized</a:t>
            </a:r>
            <a:r>
              <a:rPr lang="en-US" sz="2400" dirty="0"/>
              <a:t>)</a:t>
            </a:r>
          </a:p>
          <a:p>
            <a:endParaRPr lang="en-US" sz="2400" dirty="0"/>
          </a:p>
          <a:p>
            <a:r>
              <a:rPr lang="en-US" sz="2400" dirty="0"/>
              <a:t>stepper motor has better position precision and good repetitive action.</a:t>
            </a:r>
          </a:p>
          <a:p>
            <a:endParaRPr lang="en-IN" dirty="0"/>
          </a:p>
        </p:txBody>
      </p:sp>
      <p:sp>
        <p:nvSpPr>
          <p:cNvPr id="4" name="Rectangle 3">
            <a:extLst>
              <a:ext uri="{FF2B5EF4-FFF2-40B4-BE49-F238E27FC236}">
                <a16:creationId xmlns:a16="http://schemas.microsoft.com/office/drawing/2014/main" id="{40103A5B-93BA-4F4A-9DFE-53FA832848E7}"/>
              </a:ext>
            </a:extLst>
          </p:cNvPr>
          <p:cNvSpPr/>
          <p:nvPr/>
        </p:nvSpPr>
        <p:spPr>
          <a:xfrm>
            <a:off x="1882833" y="439035"/>
            <a:ext cx="4832157" cy="923330"/>
          </a:xfrm>
          <a:prstGeom prst="rect">
            <a:avLst/>
          </a:prstGeom>
          <a:noFill/>
        </p:spPr>
        <p:txBody>
          <a:bodyPr wrap="none" lIns="91440" tIns="45720" rIns="91440" bIns="45720">
            <a:spAutoFit/>
          </a:bodyPr>
          <a:lstStyle/>
          <a:p>
            <a:pPr algn="ctr"/>
            <a:r>
              <a:rPr lang="en-IN" sz="5400" i="1" cap="none" spc="0" dirty="0">
                <a:ln w="22225">
                  <a:solidFill>
                    <a:schemeClr val="accent2"/>
                  </a:solidFill>
                  <a:prstDash val="solid"/>
                </a:ln>
                <a:solidFill>
                  <a:schemeClr val="accent4">
                    <a:lumMod val="50000"/>
                  </a:schemeClr>
                </a:solidFill>
                <a:effectLst/>
              </a:rPr>
              <a:t>Stepper motors:</a:t>
            </a:r>
          </a:p>
        </p:txBody>
      </p:sp>
    </p:spTree>
    <p:extLst>
      <p:ext uri="{BB962C8B-B14F-4D97-AF65-F5344CB8AC3E}">
        <p14:creationId xmlns:p14="http://schemas.microsoft.com/office/powerpoint/2010/main" val="11656170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8">
            <a:extLst>
              <a:ext uri="{FF2B5EF4-FFF2-40B4-BE49-F238E27FC236}">
                <a16:creationId xmlns:a16="http://schemas.microsoft.com/office/drawing/2014/main" id="{427E0A4F-FE1D-4A81-8D8F-986345F71C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77B237C1-E8A0-4DD3-B6C5-F2D54F796F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88D62F0D-6BD4-4DD4-B125-6F7A952A3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928E8CD-5219-4795-91D4-9618DB8ED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6700828" y="402165"/>
              <a:ext cx="5067838"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A00A43E1-4FE7-498F-AFFF-FDFC1FAF0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42F0F645-C17B-4170-A0E4-E3ECCD0FAE4F}"/>
              </a:ext>
            </a:extLst>
          </p:cNvPr>
          <p:cNvSpPr>
            <a:spLocks noGrp="1"/>
          </p:cNvSpPr>
          <p:nvPr>
            <p:ph type="title"/>
          </p:nvPr>
        </p:nvSpPr>
        <p:spPr>
          <a:xfrm>
            <a:off x="639098" y="629265"/>
            <a:ext cx="5132438" cy="1622322"/>
          </a:xfrm>
        </p:spPr>
        <p:txBody>
          <a:bodyPr>
            <a:normAutofit/>
          </a:bodyPr>
          <a:lstStyle/>
          <a:p>
            <a:pPr marL="571500" indent="-571500">
              <a:buFont typeface="Wingdings" panose="05000000000000000000" pitchFamily="2" charset="2"/>
              <a:buChar char="q"/>
            </a:pPr>
            <a:r>
              <a:rPr lang="en-IN" dirty="0">
                <a:solidFill>
                  <a:srgbClr val="EBEBEB"/>
                </a:solidFill>
              </a:rPr>
              <a:t>NEMA-17</a:t>
            </a:r>
          </a:p>
        </p:txBody>
      </p:sp>
      <p:sp>
        <p:nvSpPr>
          <p:cNvPr id="3" name="Content Placeholder 2">
            <a:extLst>
              <a:ext uri="{FF2B5EF4-FFF2-40B4-BE49-F238E27FC236}">
                <a16:creationId xmlns:a16="http://schemas.microsoft.com/office/drawing/2014/main" id="{5C5DA2F5-60F3-4A1B-A16D-35B3E1A47297}"/>
              </a:ext>
            </a:extLst>
          </p:cNvPr>
          <p:cNvSpPr>
            <a:spLocks noGrp="1"/>
          </p:cNvSpPr>
          <p:nvPr>
            <p:ph idx="1"/>
          </p:nvPr>
        </p:nvSpPr>
        <p:spPr>
          <a:xfrm>
            <a:off x="1109653" y="2254246"/>
            <a:ext cx="5132439" cy="3324219"/>
          </a:xfrm>
        </p:spPr>
        <p:txBody>
          <a:bodyPr anchor="ctr">
            <a:normAutofit/>
          </a:bodyPr>
          <a:lstStyle/>
          <a:p>
            <a:r>
              <a:rPr lang="en-IN" dirty="0">
                <a:solidFill>
                  <a:srgbClr val="FFFFFF"/>
                </a:solidFill>
              </a:rPr>
              <a:t>Type          : bipolar hybrid</a:t>
            </a:r>
          </a:p>
          <a:p>
            <a:r>
              <a:rPr lang="en-IN" dirty="0">
                <a:solidFill>
                  <a:srgbClr val="FFFFFF"/>
                </a:solidFill>
              </a:rPr>
              <a:t>Voltage     : 2.55V</a:t>
            </a:r>
          </a:p>
          <a:p>
            <a:r>
              <a:rPr lang="en-IN" dirty="0">
                <a:solidFill>
                  <a:srgbClr val="FFFFFF"/>
                </a:solidFill>
              </a:rPr>
              <a:t>Current     : 1.7A</a:t>
            </a:r>
          </a:p>
          <a:p>
            <a:r>
              <a:rPr lang="en-IN" dirty="0">
                <a:solidFill>
                  <a:srgbClr val="FFFFFF"/>
                </a:solidFill>
              </a:rPr>
              <a:t>Torque       : 4.2 Kg-cm</a:t>
            </a:r>
          </a:p>
          <a:p>
            <a:r>
              <a:rPr lang="en-IN" dirty="0">
                <a:solidFill>
                  <a:srgbClr val="FFFFFF"/>
                </a:solidFill>
              </a:rPr>
              <a:t>Step angle : 1.8</a:t>
            </a:r>
          </a:p>
        </p:txBody>
      </p:sp>
      <p:pic>
        <p:nvPicPr>
          <p:cNvPr id="4" name="Picture 3">
            <a:extLst>
              <a:ext uri="{FF2B5EF4-FFF2-40B4-BE49-F238E27FC236}">
                <a16:creationId xmlns:a16="http://schemas.microsoft.com/office/drawing/2014/main" id="{70A9D818-5F3C-466E-8A38-5FFD8F13AD0A}"/>
              </a:ext>
            </a:extLst>
          </p:cNvPr>
          <p:cNvPicPr>
            <a:picLocks noChangeAspect="1"/>
          </p:cNvPicPr>
          <p:nvPr/>
        </p:nvPicPr>
        <p:blipFill rotWithShape="1">
          <a:blip r:embed="rId3"/>
          <a:srcRect r="3766" b="-2"/>
          <a:stretch/>
        </p:blipFill>
        <p:spPr>
          <a:xfrm>
            <a:off x="6714836" y="928904"/>
            <a:ext cx="4828707" cy="5017773"/>
          </a:xfrm>
          <a:prstGeom prst="rect">
            <a:avLst/>
          </a:prstGeom>
        </p:spPr>
      </p:pic>
      <p:sp>
        <p:nvSpPr>
          <p:cNvPr id="21" name="Rectangle 17">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30427950"/>
      </p:ext>
    </p:extLst>
  </p:cSld>
  <p:clrMapOvr>
    <a:masterClrMapping/>
  </p:clrMapOvr>
  <p:transition spd="slow">
    <p:wip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6.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8.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9.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
  <TotalTime>1996</TotalTime>
  <Words>482</Words>
  <Application>Microsoft Office PowerPoint</Application>
  <PresentationFormat>Widescreen</PresentationFormat>
  <Paragraphs>101</Paragraphs>
  <Slides>17</Slides>
  <Notes>0</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17</vt:i4>
      </vt:variant>
    </vt:vector>
  </HeadingPairs>
  <TitlesOfParts>
    <vt:vector size="39" baseType="lpstr">
      <vt:lpstr>Arial</vt:lpstr>
      <vt:lpstr>Arial Narrow</vt:lpstr>
      <vt:lpstr>Calibri</vt:lpstr>
      <vt:lpstr>Calibri Light</vt:lpstr>
      <vt:lpstr>Century Gothic</vt:lpstr>
      <vt:lpstr>Century Schoolbook</vt:lpstr>
      <vt:lpstr>Corbel</vt:lpstr>
      <vt:lpstr>Garamond</vt:lpstr>
      <vt:lpstr>Gill Sans MT</vt:lpstr>
      <vt:lpstr>Trebuchet MS</vt:lpstr>
      <vt:lpstr>Wingdings</vt:lpstr>
      <vt:lpstr>Wingdings 2</vt:lpstr>
      <vt:lpstr>Wingdings 3</vt:lpstr>
      <vt:lpstr>Ion Boardroom</vt:lpstr>
      <vt:lpstr>Gallery</vt:lpstr>
      <vt:lpstr>Facet</vt:lpstr>
      <vt:lpstr>Feathered</vt:lpstr>
      <vt:lpstr>Organic</vt:lpstr>
      <vt:lpstr>Retrospect</vt:lpstr>
      <vt:lpstr>Wisp</vt:lpstr>
      <vt:lpstr>Parallax</vt:lpstr>
      <vt:lpstr>Frame</vt:lpstr>
      <vt:lpstr>PowerPoint Presentation</vt:lpstr>
      <vt:lpstr>PowerPoint Presentation</vt:lpstr>
      <vt:lpstr>TEAM MEMBERS:</vt:lpstr>
      <vt:lpstr>PowerPoint Presentation</vt:lpstr>
      <vt:lpstr>SPECIFICATIONS:</vt:lpstr>
      <vt:lpstr>MECHANISM:</vt:lpstr>
      <vt:lpstr>WHY WORM GEAR?</vt:lpstr>
      <vt:lpstr>PowerPoint Presentation</vt:lpstr>
      <vt:lpstr>NEMA-17</vt:lpstr>
      <vt:lpstr>PowerPoint Presentation</vt:lpstr>
      <vt:lpstr>PowerPoint Presentation</vt:lpstr>
      <vt:lpstr>PROGRAMMING:</vt:lpstr>
      <vt:lpstr>L298N MODULE:</vt:lpstr>
      <vt:lpstr>PowerPoint Presentation</vt:lpstr>
      <vt:lpstr>BUDGET:</vt:lpstr>
      <vt:lpstr>ACKNOWLEDGEMENTS: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phanindravemireddy@outlook.com</dc:creator>
  <cp:lastModifiedBy>phani</cp:lastModifiedBy>
  <cp:revision>30</cp:revision>
  <dcterms:created xsi:type="dcterms:W3CDTF">2018-07-26T09:50:54Z</dcterms:created>
  <dcterms:modified xsi:type="dcterms:W3CDTF">2018-08-13T23:32:37Z</dcterms:modified>
</cp:coreProperties>
</file>